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65" r:id="rId3"/>
    <p:sldId id="258" r:id="rId4"/>
    <p:sldId id="288" r:id="rId5"/>
    <p:sldId id="285" r:id="rId6"/>
    <p:sldId id="266" r:id="rId7"/>
    <p:sldId id="261" r:id="rId8"/>
    <p:sldId id="291" r:id="rId9"/>
    <p:sldId id="300" r:id="rId10"/>
    <p:sldId id="296" r:id="rId11"/>
    <p:sldId id="292" r:id="rId12"/>
    <p:sldId id="304" r:id="rId13"/>
    <p:sldId id="308" r:id="rId14"/>
    <p:sldId id="295" r:id="rId15"/>
    <p:sldId id="299" r:id="rId16"/>
    <p:sldId id="302" r:id="rId17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A0E827A2-D3DE-4B81-B02A-5215FBCC2D10}">
          <p14:sldIdLst>
            <p14:sldId id="256"/>
            <p14:sldId id="265"/>
            <p14:sldId id="258"/>
            <p14:sldId id="288"/>
            <p14:sldId id="285"/>
            <p14:sldId id="266"/>
            <p14:sldId id="261"/>
          </p14:sldIdLst>
        </p14:section>
        <p14:section name="Section sans titre" id="{44E0F65F-F4F6-4A17-9D8B-36A107510F57}">
          <p14:sldIdLst>
            <p14:sldId id="291"/>
            <p14:sldId id="300"/>
            <p14:sldId id="296"/>
            <p14:sldId id="292"/>
            <p14:sldId id="304"/>
            <p14:sldId id="308"/>
            <p14:sldId id="295"/>
            <p14:sldId id="299"/>
            <p14:sldId id="3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>
      <p:cViewPr>
        <p:scale>
          <a:sx n="75" d="100"/>
          <a:sy n="75" d="100"/>
        </p:scale>
        <p:origin x="1200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7C35F-E42D-4147-80A9-DBF9534DB7A9}" type="datetimeFigureOut">
              <a:rPr lang="nl-BE" smtClean="0"/>
              <a:t>18/11/2016</a:t>
            </a:fld>
            <a:endParaRPr lang="nl-B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nl-B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95272-C6A5-4826-990B-9616055A0978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88588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nl-BE" smtClean="0"/>
              <a:t> </a:t>
            </a:r>
            <a:r>
              <a:rPr lang="en-US" altLang="nl-BE" dirty="0" err="1" smtClean="0"/>
              <a:t>Alla</a:t>
            </a:r>
            <a:r>
              <a:rPr lang="en-US" altLang="nl-BE" dirty="0" smtClean="0"/>
              <a:t> </a:t>
            </a:r>
            <a:r>
              <a:rPr lang="en-US" altLang="nl-BE" dirty="0" err="1" smtClean="0"/>
              <a:t>presentar</a:t>
            </a:r>
            <a:r>
              <a:rPr lang="en-US" altLang="nl-BE" dirty="0" smtClean="0"/>
              <a:t> las </a:t>
            </a:r>
            <a:r>
              <a:rPr lang="en-US" altLang="nl-BE" dirty="0" err="1" smtClean="0"/>
              <a:t>publicaciones</a:t>
            </a:r>
            <a:r>
              <a:rPr lang="en-US" altLang="nl-BE" dirty="0" smtClean="0"/>
              <a:t>, </a:t>
            </a:r>
            <a:r>
              <a:rPr lang="en-US" altLang="nl-BE" dirty="0" err="1" smtClean="0"/>
              <a:t>consequencias</a:t>
            </a:r>
            <a:r>
              <a:rPr lang="en-US" altLang="nl-BE" dirty="0" smtClean="0"/>
              <a:t> de </a:t>
            </a:r>
            <a:r>
              <a:rPr lang="en-US" altLang="nl-BE" dirty="0" err="1" smtClean="0"/>
              <a:t>los</a:t>
            </a:r>
            <a:r>
              <a:rPr lang="en-US" altLang="nl-BE" dirty="0" smtClean="0"/>
              <a:t> </a:t>
            </a:r>
            <a:r>
              <a:rPr lang="en-US" altLang="nl-BE" dirty="0" err="1" smtClean="0"/>
              <a:t>acuerdos</a:t>
            </a:r>
            <a:r>
              <a:rPr lang="en-US" altLang="nl-BE" dirty="0" smtClean="0"/>
              <a:t> </a:t>
            </a:r>
            <a:r>
              <a:rPr lang="en-US" altLang="nl-BE" dirty="0" err="1" smtClean="0"/>
              <a:t>en</a:t>
            </a:r>
            <a:r>
              <a:rPr lang="en-US" altLang="nl-BE" dirty="0" smtClean="0"/>
              <a:t> </a:t>
            </a:r>
            <a:r>
              <a:rPr lang="en-US" altLang="nl-BE" dirty="0" err="1" smtClean="0"/>
              <a:t>los</a:t>
            </a:r>
            <a:r>
              <a:rPr lang="en-US" altLang="nl-BE" dirty="0" smtClean="0"/>
              <a:t> </a:t>
            </a:r>
            <a:r>
              <a:rPr lang="en-US" altLang="nl-BE" dirty="0" err="1" smtClean="0"/>
              <a:t>ejes</a:t>
            </a:r>
            <a:r>
              <a:rPr lang="en-US" altLang="nl-BE" dirty="0" smtClean="0"/>
              <a:t> </a:t>
            </a:r>
            <a:r>
              <a:rPr lang="en-US" altLang="nl-BE" dirty="0" err="1" smtClean="0"/>
              <a:t>centrales</a:t>
            </a:r>
            <a:r>
              <a:rPr lang="en-US" altLang="nl-BE" dirty="0" smtClean="0"/>
              <a:t> de etc. lo que </a:t>
            </a:r>
            <a:r>
              <a:rPr lang="en-US" altLang="nl-BE" dirty="0" err="1" smtClean="0"/>
              <a:t>tu</a:t>
            </a:r>
            <a:r>
              <a:rPr lang="en-US" altLang="nl-BE" dirty="0" smtClean="0"/>
              <a:t> </a:t>
            </a:r>
            <a:r>
              <a:rPr lang="en-US" altLang="nl-BE" dirty="0" err="1" smtClean="0"/>
              <a:t>mencionaste</a:t>
            </a:r>
            <a:r>
              <a:rPr lang="en-US" altLang="nl-BE" dirty="0" smtClean="0"/>
              <a:t> (</a:t>
            </a:r>
            <a:r>
              <a:rPr lang="en-US" altLang="nl-BE" u="sng" dirty="0" smtClean="0"/>
              <a:t>20min?</a:t>
            </a:r>
            <a:r>
              <a:rPr lang="en-US" altLang="nl-BE" dirty="0" smtClean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501443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95272-C6A5-4826-990B-9616055A0978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44561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nl-BE" dirty="0" smtClean="0"/>
              <a:t> </a:t>
            </a:r>
            <a:r>
              <a:rPr lang="en-US" altLang="nl-BE" dirty="0" err="1" smtClean="0"/>
              <a:t>Alla</a:t>
            </a:r>
            <a:r>
              <a:rPr lang="en-US" altLang="nl-BE" dirty="0" smtClean="0"/>
              <a:t> </a:t>
            </a:r>
            <a:r>
              <a:rPr lang="en-US" altLang="nl-BE" dirty="0" err="1" smtClean="0"/>
              <a:t>presentar</a:t>
            </a:r>
            <a:r>
              <a:rPr lang="en-US" altLang="nl-BE" dirty="0" smtClean="0"/>
              <a:t> las </a:t>
            </a:r>
            <a:r>
              <a:rPr lang="en-US" altLang="nl-BE" dirty="0" err="1" smtClean="0"/>
              <a:t>publicaciones</a:t>
            </a:r>
            <a:r>
              <a:rPr lang="en-US" altLang="nl-BE" dirty="0" smtClean="0"/>
              <a:t>, </a:t>
            </a:r>
            <a:r>
              <a:rPr lang="en-US" altLang="nl-BE" dirty="0" err="1" smtClean="0"/>
              <a:t>consequencias</a:t>
            </a:r>
            <a:r>
              <a:rPr lang="en-US" altLang="nl-BE" dirty="0" smtClean="0"/>
              <a:t> de </a:t>
            </a:r>
            <a:r>
              <a:rPr lang="en-US" altLang="nl-BE" dirty="0" err="1" smtClean="0"/>
              <a:t>los</a:t>
            </a:r>
            <a:r>
              <a:rPr lang="en-US" altLang="nl-BE" dirty="0" smtClean="0"/>
              <a:t> </a:t>
            </a:r>
            <a:r>
              <a:rPr lang="en-US" altLang="nl-BE" dirty="0" err="1" smtClean="0"/>
              <a:t>acuerdos</a:t>
            </a:r>
            <a:r>
              <a:rPr lang="en-US" altLang="nl-BE" dirty="0" smtClean="0"/>
              <a:t> </a:t>
            </a:r>
            <a:r>
              <a:rPr lang="en-US" altLang="nl-BE" dirty="0" err="1" smtClean="0"/>
              <a:t>en</a:t>
            </a:r>
            <a:r>
              <a:rPr lang="en-US" altLang="nl-BE" dirty="0" smtClean="0"/>
              <a:t> </a:t>
            </a:r>
            <a:r>
              <a:rPr lang="en-US" altLang="nl-BE" dirty="0" err="1" smtClean="0"/>
              <a:t>los</a:t>
            </a:r>
            <a:r>
              <a:rPr lang="en-US" altLang="nl-BE" dirty="0" smtClean="0"/>
              <a:t> </a:t>
            </a:r>
            <a:r>
              <a:rPr lang="en-US" altLang="nl-BE" dirty="0" err="1" smtClean="0"/>
              <a:t>ejes</a:t>
            </a:r>
            <a:r>
              <a:rPr lang="en-US" altLang="nl-BE" dirty="0" smtClean="0"/>
              <a:t> </a:t>
            </a:r>
            <a:r>
              <a:rPr lang="en-US" altLang="nl-BE" dirty="0" err="1" smtClean="0"/>
              <a:t>centrales</a:t>
            </a:r>
            <a:r>
              <a:rPr lang="en-US" altLang="nl-BE" dirty="0" smtClean="0"/>
              <a:t> de etc. lo que </a:t>
            </a:r>
            <a:r>
              <a:rPr lang="en-US" altLang="nl-BE" dirty="0" err="1" smtClean="0"/>
              <a:t>tu</a:t>
            </a:r>
            <a:r>
              <a:rPr lang="en-US" altLang="nl-BE" dirty="0" smtClean="0"/>
              <a:t> </a:t>
            </a:r>
            <a:r>
              <a:rPr lang="en-US" altLang="nl-BE" dirty="0" err="1" smtClean="0"/>
              <a:t>mencionaste</a:t>
            </a:r>
            <a:r>
              <a:rPr lang="en-US" altLang="nl-BE" dirty="0" smtClean="0"/>
              <a:t> (</a:t>
            </a:r>
            <a:r>
              <a:rPr lang="en-US" altLang="nl-BE" u="sng" dirty="0" smtClean="0"/>
              <a:t>20min?</a:t>
            </a:r>
            <a:r>
              <a:rPr lang="en-US" altLang="nl-BE" dirty="0" smtClean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076135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8396-63AD-41A5-994B-4A77C1970E96}" type="datetimeFigureOut">
              <a:rPr lang="nl-BE" smtClean="0"/>
              <a:t>18/11/2016</a:t>
            </a:fld>
            <a:endParaRPr lang="nl-B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7EE7-7B6A-4364-9301-6DDE14E6EF9C}" type="slidenum">
              <a:rPr lang="nl-BE" smtClean="0"/>
              <a:t>‹N°›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8396-63AD-41A5-994B-4A77C1970E96}" type="datetimeFigureOut">
              <a:rPr lang="nl-BE" smtClean="0"/>
              <a:t>18/11/2016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7EE7-7B6A-4364-9301-6DDE14E6EF9C}" type="slidenum">
              <a:rPr lang="nl-BE" smtClean="0"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8396-63AD-41A5-994B-4A77C1970E96}" type="datetimeFigureOut">
              <a:rPr lang="nl-BE" smtClean="0"/>
              <a:t>18/11/2016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7EE7-7B6A-4364-9301-6DDE14E6EF9C}" type="slidenum">
              <a:rPr lang="nl-BE" smtClean="0"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8396-63AD-41A5-994B-4A77C1970E96}" type="datetimeFigureOut">
              <a:rPr lang="nl-BE" smtClean="0"/>
              <a:t>18/11/2016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7EE7-7B6A-4364-9301-6DDE14E6EF9C}" type="slidenum">
              <a:rPr lang="nl-BE" smtClean="0"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8396-63AD-41A5-994B-4A77C1970E96}" type="datetimeFigureOut">
              <a:rPr lang="nl-BE" smtClean="0"/>
              <a:t>18/11/2016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7EE7-7B6A-4364-9301-6DDE14E6EF9C}" type="slidenum">
              <a:rPr lang="nl-BE" smtClean="0"/>
              <a:t>‹N°›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8396-63AD-41A5-994B-4A77C1970E96}" type="datetimeFigureOut">
              <a:rPr lang="nl-BE" smtClean="0"/>
              <a:t>18/11/2016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7EE7-7B6A-4364-9301-6DDE14E6EF9C}" type="slidenum">
              <a:rPr lang="nl-BE" smtClean="0"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8396-63AD-41A5-994B-4A77C1970E96}" type="datetimeFigureOut">
              <a:rPr lang="nl-BE" smtClean="0"/>
              <a:t>18/11/2016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7EE7-7B6A-4364-9301-6DDE14E6EF9C}" type="slidenum">
              <a:rPr lang="nl-BE" smtClean="0"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8396-63AD-41A5-994B-4A77C1970E96}" type="datetimeFigureOut">
              <a:rPr lang="nl-BE" smtClean="0"/>
              <a:t>18/11/2016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7EE7-7B6A-4364-9301-6DDE14E6EF9C}" type="slidenum">
              <a:rPr lang="nl-BE" smtClean="0"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8396-63AD-41A5-994B-4A77C1970E96}" type="datetimeFigureOut">
              <a:rPr lang="nl-BE" smtClean="0"/>
              <a:t>18/11/2016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7EE7-7B6A-4364-9301-6DDE14E6EF9C}" type="slidenum">
              <a:rPr lang="nl-BE" smtClean="0"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8396-63AD-41A5-994B-4A77C1970E96}" type="datetimeFigureOut">
              <a:rPr lang="nl-BE" smtClean="0"/>
              <a:t>18/11/2016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7EE7-7B6A-4364-9301-6DDE14E6EF9C}" type="slidenum">
              <a:rPr lang="nl-BE" smtClean="0"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8396-63AD-41A5-994B-4A77C1970E96}" type="datetimeFigureOut">
              <a:rPr lang="nl-BE" smtClean="0"/>
              <a:t>18/11/2016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637EE7-7B6A-4364-9301-6DDE14E6EF9C}" type="slidenum">
              <a:rPr lang="nl-BE" smtClean="0"/>
              <a:t>‹N°›</a:t>
            </a:fld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368396-63AD-41A5-994B-4A77C1970E96}" type="datetimeFigureOut">
              <a:rPr lang="nl-BE" smtClean="0"/>
              <a:t>18/11/2016</a:t>
            </a:fld>
            <a:endParaRPr lang="nl-B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637EE7-7B6A-4364-9301-6DDE14E6EF9C}" type="slidenum">
              <a:rPr lang="nl-BE" smtClean="0"/>
              <a:t>‹N°›</a:t>
            </a:fld>
            <a:endParaRPr lang="nl-B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sp>
        <p:nvSpPr>
          <p:cNvPr id="4" name="3 Rectángulo"/>
          <p:cNvSpPr/>
          <p:nvPr/>
        </p:nvSpPr>
        <p:spPr>
          <a:xfrm>
            <a:off x="393304" y="2118333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_tradnl" sz="2800" b="1" dirty="0" smtClean="0">
              <a:latin typeface="+mj-lt"/>
            </a:endParaRPr>
          </a:p>
          <a:p>
            <a:pPr algn="ctr"/>
            <a:r>
              <a:rPr lang="es-ES_tradnl" sz="4400" b="1" dirty="0" smtClean="0">
                <a:latin typeface="+mj-lt"/>
              </a:rPr>
              <a:t>Las Políticas de la UE en América Central </a:t>
            </a:r>
          </a:p>
          <a:p>
            <a:endParaRPr lang="es-ES_tradnl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284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extLst/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v-SE" sz="3600" dirty="0" smtClean="0">
                <a:solidFill>
                  <a:schemeClr val="tx1"/>
                </a:solidFill>
              </a:rPr>
              <a:t>TERCERA PARTE:</a:t>
            </a:r>
            <a:br>
              <a:rPr lang="sv-SE" sz="3600" dirty="0" smtClean="0">
                <a:solidFill>
                  <a:schemeClr val="tx1"/>
                </a:solidFill>
              </a:rPr>
            </a:br>
            <a:r>
              <a:rPr lang="sv-SE" sz="3600" dirty="0" smtClean="0">
                <a:solidFill>
                  <a:schemeClr val="tx1"/>
                </a:solidFill>
              </a:rPr>
              <a:t>La estrategia de seguridad ciudadana </a:t>
            </a:r>
            <a:r>
              <a:rPr lang="sv-SE" sz="3600" dirty="0" smtClean="0">
                <a:solidFill>
                  <a:schemeClr val="tx1"/>
                </a:solidFill>
              </a:rPr>
              <a:t>de la Union Europea en América Central: un proceso de definicion en curso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R="0" eaLnBrk="1" hangingPunct="1"/>
            <a:r>
              <a:rPr lang="en-US" altLang="nl-BE" dirty="0" smtClean="0"/>
              <a:t>  </a:t>
            </a:r>
          </a:p>
          <a:p>
            <a:pPr marR="0" eaLnBrk="1" hangingPunct="1"/>
            <a:endParaRPr lang="nl-BE" altLang="nl-BE" dirty="0" smtClean="0"/>
          </a:p>
          <a:p>
            <a:pPr marR="0" eaLnBrk="1" hangingPunct="1"/>
            <a:endParaRPr lang="en-US" altLang="nl-BE" dirty="0" smtClean="0"/>
          </a:p>
          <a:p>
            <a:pPr marR="0" eaLnBrk="1" hangingPunct="1"/>
            <a:endParaRPr lang="en-US" altLang="nl-BE" dirty="0" smtClean="0"/>
          </a:p>
          <a:p>
            <a:pPr marR="0" eaLnBrk="1" hangingPunct="1"/>
            <a:endParaRPr lang="en-US" altLang="nl-BE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0390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AR" sz="2000" dirty="0" smtClean="0">
                <a:latin typeface="+mj-lt"/>
              </a:rPr>
              <a:t>2011 </a:t>
            </a:r>
          </a:p>
          <a:p>
            <a:pPr lvl="1"/>
            <a:r>
              <a:rPr lang="es-AR" sz="1800" dirty="0" smtClean="0">
                <a:latin typeface="+mj-lt"/>
              </a:rPr>
              <a:t>Estrategia de Seguridad de Centroamérica </a:t>
            </a:r>
          </a:p>
          <a:p>
            <a:pPr lvl="1"/>
            <a:r>
              <a:rPr lang="es-AR" sz="1800" dirty="0" smtClean="0">
                <a:latin typeface="+mj-lt"/>
              </a:rPr>
              <a:t>Coordinación SICA </a:t>
            </a:r>
          </a:p>
          <a:p>
            <a:pPr lvl="1"/>
            <a:r>
              <a:rPr lang="es-AR" sz="1800" dirty="0" smtClean="0">
                <a:latin typeface="+mj-lt"/>
              </a:rPr>
              <a:t>Impulso de la UE </a:t>
            </a:r>
          </a:p>
          <a:p>
            <a:pPr lvl="2"/>
            <a:endParaRPr lang="es-AR" sz="1500" dirty="0" smtClean="0">
              <a:latin typeface="+mj-lt"/>
            </a:endParaRPr>
          </a:p>
          <a:p>
            <a:r>
              <a:rPr lang="es-AR" sz="2000" dirty="0" smtClean="0">
                <a:latin typeface="+mj-lt"/>
              </a:rPr>
              <a:t>2014: A nivel Europeo</a:t>
            </a:r>
          </a:p>
          <a:p>
            <a:pPr marL="0" indent="0">
              <a:buNone/>
            </a:pPr>
            <a:endParaRPr lang="es-AR" sz="2000" dirty="0" smtClean="0">
              <a:latin typeface="+mj-lt"/>
            </a:endParaRPr>
          </a:p>
          <a:p>
            <a:pPr lvl="1"/>
            <a:r>
              <a:rPr lang="es-AR" sz="1800" dirty="0" smtClean="0">
                <a:latin typeface="+mj-lt"/>
              </a:rPr>
              <a:t>Consejo de la Unión Europea “ Estrategia de la UE sobre seguridad ciudadana en América Central y Caribe. </a:t>
            </a:r>
          </a:p>
          <a:p>
            <a:pPr lvl="1"/>
            <a:r>
              <a:rPr lang="es-AR" sz="1800" dirty="0" smtClean="0"/>
              <a:t>Por </a:t>
            </a:r>
            <a:r>
              <a:rPr lang="es-AR" sz="1800" dirty="0"/>
              <a:t>qué una estrategia de la UE? Dar coherencia a las acciones de la UE y sus países miembros en materia de seguridad ciudadana (diálogo político y cooperación</a:t>
            </a:r>
            <a:r>
              <a:rPr lang="es-AR" sz="1800" dirty="0" smtClean="0"/>
              <a:t>)</a:t>
            </a:r>
          </a:p>
          <a:p>
            <a:pPr lvl="1"/>
            <a:r>
              <a:rPr lang="es-AR" sz="1800" dirty="0" smtClean="0"/>
              <a:t>ESCA</a:t>
            </a:r>
          </a:p>
          <a:p>
            <a:pPr marL="393192" lvl="1" indent="0">
              <a:buNone/>
            </a:pPr>
            <a:endParaRPr lang="es-AR" sz="1800" dirty="0" smtClean="0"/>
          </a:p>
          <a:p>
            <a:r>
              <a:rPr lang="es-AR" sz="2000" dirty="0" smtClean="0"/>
              <a:t>2014  Adopción de las estrategias de cooperación UE América Latina</a:t>
            </a:r>
          </a:p>
          <a:p>
            <a:pPr lvl="1"/>
            <a:r>
              <a:rPr lang="es-AR" sz="1800" dirty="0" smtClean="0"/>
              <a:t>40 mil euros para CA “Seguridad y Estado de Derechos”/ El Salvador/Guatemala y Honduras</a:t>
            </a:r>
          </a:p>
          <a:p>
            <a:pPr lvl="1"/>
            <a:r>
              <a:rPr lang="es-AR" sz="1800" dirty="0" smtClean="0"/>
              <a:t>El Salvador, Guatemala Honduras</a:t>
            </a:r>
          </a:p>
          <a:p>
            <a:pPr marL="393192" lvl="1" indent="0">
              <a:buNone/>
            </a:pPr>
            <a:endParaRPr lang="es-AR" sz="1800" dirty="0" smtClean="0">
              <a:latin typeface="+mj-lt"/>
            </a:endParaRPr>
          </a:p>
          <a:p>
            <a:r>
              <a:rPr lang="es-AR" sz="2000" dirty="0" smtClean="0">
                <a:latin typeface="+mj-lt"/>
              </a:rPr>
              <a:t>2015: A nivel UE América Central y Caribe – </a:t>
            </a:r>
          </a:p>
          <a:p>
            <a:r>
              <a:rPr lang="es-AR" sz="1800" dirty="0" smtClean="0">
                <a:latin typeface="+mj-lt"/>
              </a:rPr>
              <a:t>Cumbre UE CELAC</a:t>
            </a:r>
          </a:p>
          <a:p>
            <a:pPr lvl="1"/>
            <a:r>
              <a:rPr lang="es-AR" sz="1800" dirty="0" smtClean="0">
                <a:latin typeface="+mj-lt"/>
              </a:rPr>
              <a:t>Reafirman su apoyo a la ESCA</a:t>
            </a:r>
            <a:endParaRPr lang="es-AR" sz="1500" dirty="0" smtClean="0">
              <a:latin typeface="+mj-lt"/>
            </a:endParaRPr>
          </a:p>
          <a:p>
            <a:pPr lvl="1"/>
            <a:r>
              <a:rPr lang="es-AR" sz="1800" dirty="0" smtClean="0">
                <a:latin typeface="+mj-lt"/>
              </a:rPr>
              <a:t>Plan de acción Jefes de Gobierno UE</a:t>
            </a:r>
          </a:p>
          <a:p>
            <a:pPr lvl="1"/>
            <a:r>
              <a:rPr lang="es-AR" sz="1800" dirty="0" smtClean="0">
                <a:latin typeface="+mj-lt"/>
              </a:rPr>
              <a:t>Seguridad ciudada</a:t>
            </a:r>
            <a:r>
              <a:rPr lang="es-AR" sz="1800" dirty="0" smtClean="0">
                <a:latin typeface="+mj-lt"/>
              </a:rPr>
              <a:t>na es esencial y su apoyo </a:t>
            </a:r>
            <a:endParaRPr lang="es-AR" sz="1500" dirty="0" smtClean="0">
              <a:latin typeface="+mj-lt"/>
            </a:endParaRPr>
          </a:p>
          <a:p>
            <a:pPr marL="0" indent="0">
              <a:buNone/>
            </a:pPr>
            <a:endParaRPr lang="es-AR" sz="2000" dirty="0" smtClean="0">
              <a:latin typeface="+mj-lt"/>
            </a:endParaRPr>
          </a:p>
          <a:p>
            <a:r>
              <a:rPr lang="es-AR" sz="2000" dirty="0" smtClean="0">
                <a:latin typeface="+mj-lt"/>
              </a:rPr>
              <a:t>Como prioridad de diálogo y cooperación regional, pero también nacional –en El Salvador, Guatemala y Honduras</a:t>
            </a:r>
          </a:p>
          <a:p>
            <a:pPr marL="0" indent="0">
              <a:buNone/>
            </a:pPr>
            <a:endParaRPr lang="es-AR" sz="2000" dirty="0" smtClean="0">
              <a:latin typeface="+mj-lt"/>
            </a:endParaRPr>
          </a:p>
          <a:p>
            <a:r>
              <a:rPr lang="es-AR" sz="2000" dirty="0" smtClean="0">
                <a:latin typeface="+mj-lt"/>
              </a:rPr>
              <a:t>No es una nueva prioridad</a:t>
            </a:r>
          </a:p>
          <a:p>
            <a:pPr marL="0" indent="0">
              <a:buNone/>
            </a:pPr>
            <a:endParaRPr lang="es-AR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8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err="1" smtClean="0"/>
              <a:t>Concepto</a:t>
            </a:r>
            <a:r>
              <a:rPr lang="fr-BE" dirty="0" smtClean="0"/>
              <a:t> de </a:t>
            </a:r>
            <a:r>
              <a:rPr lang="fr-BE" dirty="0" err="1" smtClean="0"/>
              <a:t>seguridad</a:t>
            </a:r>
            <a:r>
              <a:rPr lang="fr-BE" dirty="0" smtClean="0"/>
              <a:t> </a:t>
            </a:r>
            <a:r>
              <a:rPr lang="fr-BE" dirty="0" err="1" smtClean="0"/>
              <a:t>Humana</a:t>
            </a:r>
            <a:r>
              <a:rPr lang="fr-BE" dirty="0" smtClean="0"/>
              <a:t> para la UE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« </a:t>
            </a:r>
            <a:r>
              <a:rPr lang="fr-BE" dirty="0" err="1" smtClean="0"/>
              <a:t>Seguridad</a:t>
            </a:r>
            <a:r>
              <a:rPr lang="fr-BE" dirty="0" smtClean="0"/>
              <a:t> </a:t>
            </a:r>
            <a:r>
              <a:rPr lang="fr-BE" dirty="0" err="1" smtClean="0"/>
              <a:t>ciudadana</a:t>
            </a:r>
            <a:r>
              <a:rPr lang="fr-BE" dirty="0" smtClean="0"/>
              <a:t> » es </a:t>
            </a:r>
            <a:r>
              <a:rPr lang="fr-BE" dirty="0" err="1" smtClean="0"/>
              <a:t>esencial</a:t>
            </a:r>
            <a:r>
              <a:rPr lang="fr-BE" dirty="0" smtClean="0"/>
              <a:t> para </a:t>
            </a:r>
            <a:r>
              <a:rPr lang="fr-BE" dirty="0" err="1" smtClean="0"/>
              <a:t>alcanzar</a:t>
            </a:r>
            <a:r>
              <a:rPr lang="fr-BE" dirty="0" smtClean="0"/>
              <a:t> el </a:t>
            </a:r>
            <a:r>
              <a:rPr lang="fr-BE" dirty="0" err="1" smtClean="0"/>
              <a:t>desarrollo</a:t>
            </a:r>
            <a:r>
              <a:rPr lang="fr-BE" dirty="0" smtClean="0"/>
              <a:t> social y </a:t>
            </a:r>
            <a:r>
              <a:rPr lang="fr-BE" dirty="0" err="1" smtClean="0"/>
              <a:t>economico</a:t>
            </a:r>
            <a:r>
              <a:rPr lang="fr-BE" dirty="0" smtClean="0"/>
              <a:t> en </a:t>
            </a:r>
            <a:r>
              <a:rPr lang="fr-BE" dirty="0" err="1" smtClean="0"/>
              <a:t>America</a:t>
            </a:r>
            <a:r>
              <a:rPr lang="fr-BE" dirty="0" smtClean="0"/>
              <a:t> Central</a:t>
            </a:r>
          </a:p>
          <a:p>
            <a:pPr lvl="1"/>
            <a:r>
              <a:rPr lang="fr-BE" dirty="0" err="1" smtClean="0"/>
              <a:t>Relacion</a:t>
            </a:r>
            <a:r>
              <a:rPr lang="fr-BE" dirty="0" smtClean="0"/>
              <a:t> explicita entre </a:t>
            </a:r>
            <a:r>
              <a:rPr lang="fr-BE" dirty="0" err="1" smtClean="0"/>
              <a:t>seguridad</a:t>
            </a:r>
            <a:r>
              <a:rPr lang="fr-BE" dirty="0" smtClean="0"/>
              <a:t> y </a:t>
            </a:r>
            <a:r>
              <a:rPr lang="fr-BE" dirty="0" err="1" smtClean="0"/>
              <a:t>desarrollo</a:t>
            </a:r>
            <a:endParaRPr lang="fr-BE" dirty="0" smtClean="0"/>
          </a:p>
          <a:p>
            <a:pPr lvl="2"/>
            <a:r>
              <a:rPr lang="fr-BE" dirty="0" err="1" smtClean="0"/>
              <a:t>Consenso</a:t>
            </a:r>
            <a:r>
              <a:rPr lang="fr-BE" dirty="0" smtClean="0"/>
              <a:t> </a:t>
            </a:r>
            <a:r>
              <a:rPr lang="fr-BE" dirty="0" err="1" smtClean="0"/>
              <a:t>Europeo</a:t>
            </a:r>
            <a:r>
              <a:rPr lang="fr-BE" dirty="0" smtClean="0"/>
              <a:t> para el </a:t>
            </a:r>
            <a:r>
              <a:rPr lang="fr-BE" dirty="0" err="1" smtClean="0"/>
              <a:t>Desarrollo</a:t>
            </a:r>
            <a:endParaRPr lang="fr-BE" dirty="0" smtClean="0"/>
          </a:p>
          <a:p>
            <a:pPr lvl="2"/>
            <a:r>
              <a:rPr lang="fr-BE" dirty="0" smtClean="0"/>
              <a:t>Agenda para el </a:t>
            </a:r>
            <a:r>
              <a:rPr lang="fr-BE" dirty="0" err="1" smtClean="0"/>
              <a:t>Cambio</a:t>
            </a:r>
            <a:endParaRPr lang="fr-BE" dirty="0" smtClean="0"/>
          </a:p>
          <a:p>
            <a:pPr lvl="2"/>
            <a:r>
              <a:rPr lang="fr-BE" dirty="0" err="1" smtClean="0"/>
              <a:t>Enfoque</a:t>
            </a:r>
            <a:r>
              <a:rPr lang="fr-BE" dirty="0" smtClean="0"/>
              <a:t> </a:t>
            </a:r>
            <a:r>
              <a:rPr lang="fr-BE" dirty="0" err="1" smtClean="0"/>
              <a:t>integral</a:t>
            </a:r>
            <a:r>
              <a:rPr lang="fr-BE" dirty="0" smtClean="0"/>
              <a:t> de la UE </a:t>
            </a:r>
            <a:r>
              <a:rPr lang="fr-BE" dirty="0" err="1" smtClean="0"/>
              <a:t>crisis</a:t>
            </a:r>
            <a:r>
              <a:rPr lang="fr-BE" dirty="0" smtClean="0"/>
              <a:t> y </a:t>
            </a:r>
            <a:r>
              <a:rPr lang="fr-BE" dirty="0" err="1" smtClean="0"/>
              <a:t>conflictos</a:t>
            </a:r>
            <a:r>
              <a:rPr lang="fr-BE" dirty="0" smtClean="0"/>
              <a:t> </a:t>
            </a:r>
            <a:r>
              <a:rPr lang="fr-BE" dirty="0" err="1" smtClean="0"/>
              <a:t>externos</a:t>
            </a:r>
            <a:r>
              <a:rPr lang="fr-BE" dirty="0" smtClean="0"/>
              <a:t>. 2013</a:t>
            </a:r>
          </a:p>
          <a:p>
            <a:pPr marL="667512" lvl="2" indent="0">
              <a:buNone/>
            </a:pPr>
            <a:endParaRPr lang="fr-BE" dirty="0" smtClean="0"/>
          </a:p>
          <a:p>
            <a:r>
              <a:rPr lang="fr-BE" dirty="0" err="1"/>
              <a:t>Enfoque</a:t>
            </a:r>
            <a:r>
              <a:rPr lang="fr-BE" dirty="0"/>
              <a:t> </a:t>
            </a:r>
            <a:r>
              <a:rPr lang="fr-BE" dirty="0" err="1"/>
              <a:t>multisectorial</a:t>
            </a:r>
            <a:r>
              <a:rPr lang="fr-BE" dirty="0"/>
              <a:t> y </a:t>
            </a:r>
            <a:r>
              <a:rPr lang="fr-BE" dirty="0" err="1"/>
              <a:t>multidimensional</a:t>
            </a:r>
            <a:r>
              <a:rPr lang="fr-BE" dirty="0"/>
              <a:t> </a:t>
            </a:r>
            <a:endParaRPr lang="fr-BE" dirty="0" smtClean="0"/>
          </a:p>
          <a:p>
            <a:pPr lvl="1"/>
            <a:r>
              <a:rPr lang="fr-BE" dirty="0" smtClean="0"/>
              <a:t>Plan de </a:t>
            </a:r>
            <a:r>
              <a:rPr lang="fr-BE" dirty="0" err="1" smtClean="0"/>
              <a:t>Accion</a:t>
            </a:r>
            <a:r>
              <a:rPr lang="fr-BE" dirty="0" smtClean="0"/>
              <a:t>: </a:t>
            </a:r>
            <a:r>
              <a:rPr lang="fr-BE" dirty="0" err="1" smtClean="0"/>
              <a:t>Mencion</a:t>
            </a:r>
            <a:r>
              <a:rPr lang="fr-BE" dirty="0" smtClean="0"/>
              <a:t> a las causas </a:t>
            </a:r>
            <a:r>
              <a:rPr lang="fr-BE" dirty="0" err="1" smtClean="0"/>
              <a:t>estructurales</a:t>
            </a:r>
            <a:r>
              <a:rPr lang="fr-BE" dirty="0" smtClean="0"/>
              <a:t> </a:t>
            </a:r>
            <a:r>
              <a:rPr lang="fr-BE" dirty="0" err="1" smtClean="0"/>
              <a:t>del</a:t>
            </a:r>
            <a:r>
              <a:rPr lang="fr-BE" dirty="0" smtClean="0"/>
              <a:t> </a:t>
            </a:r>
            <a:r>
              <a:rPr lang="fr-BE" dirty="0" err="1" smtClean="0"/>
              <a:t>conflicto</a:t>
            </a:r>
            <a:endParaRPr lang="fr-BE" dirty="0" smtClean="0"/>
          </a:p>
          <a:p>
            <a:pPr lvl="1"/>
            <a:r>
              <a:rPr lang="fr-BE" dirty="0" smtClean="0"/>
              <a:t> « inclusion social y </a:t>
            </a:r>
            <a:r>
              <a:rPr lang="fr-BE" dirty="0" err="1" smtClean="0"/>
              <a:t>economica</a:t>
            </a:r>
            <a:r>
              <a:rPr lang="fr-BE" dirty="0" smtClean="0"/>
              <a:t>, </a:t>
            </a:r>
            <a:r>
              <a:rPr lang="fr-BE" dirty="0" err="1" smtClean="0"/>
              <a:t>educacion</a:t>
            </a:r>
            <a:r>
              <a:rPr lang="fr-BE" dirty="0" smtClean="0"/>
              <a:t>…. </a:t>
            </a:r>
            <a:r>
              <a:rPr lang="fr-BE" dirty="0" err="1" smtClean="0"/>
              <a:t>Gobernanza</a:t>
            </a:r>
            <a:r>
              <a:rPr lang="fr-BE" dirty="0" smtClean="0"/>
              <a:t> </a:t>
            </a:r>
            <a:r>
              <a:rPr lang="fr-BE" dirty="0" err="1" smtClean="0"/>
              <a:t>politica</a:t>
            </a:r>
            <a:r>
              <a:rPr lang="fr-BE" dirty="0" smtClean="0"/>
              <a:t> »</a:t>
            </a:r>
          </a:p>
          <a:p>
            <a:pPr lvl="1"/>
            <a:r>
              <a:rPr lang="fr-BE" dirty="0" err="1" smtClean="0"/>
              <a:t>Enfoque</a:t>
            </a:r>
            <a:r>
              <a:rPr lang="fr-BE" dirty="0" smtClean="0"/>
              <a:t> </a:t>
            </a:r>
            <a:r>
              <a:rPr lang="fr-BE" dirty="0" err="1" smtClean="0"/>
              <a:t>intergral</a:t>
            </a:r>
            <a:r>
              <a:rPr lang="fr-BE" dirty="0" smtClean="0"/>
              <a:t> </a:t>
            </a:r>
            <a:r>
              <a:rPr lang="fr-BE" dirty="0" err="1" smtClean="0"/>
              <a:t>basado</a:t>
            </a:r>
            <a:r>
              <a:rPr lang="fr-BE" dirty="0" smtClean="0"/>
              <a:t> en DDHH</a:t>
            </a:r>
            <a:endParaRPr lang="fr-BE" dirty="0"/>
          </a:p>
          <a:p>
            <a:pPr lvl="1"/>
            <a:endParaRPr lang="fr-BE" dirty="0" smtClean="0"/>
          </a:p>
          <a:p>
            <a:r>
              <a:rPr lang="fr-BE" dirty="0" err="1" smtClean="0"/>
              <a:t>Drogas</a:t>
            </a:r>
            <a:r>
              <a:rPr lang="fr-BE" dirty="0" smtClean="0"/>
              <a:t> </a:t>
            </a:r>
            <a:r>
              <a:rPr lang="fr-BE" dirty="0" err="1" smtClean="0"/>
              <a:t>Capitulo</a:t>
            </a:r>
            <a:r>
              <a:rPr lang="fr-BE" dirty="0" smtClean="0"/>
              <a:t> importante de las </a:t>
            </a:r>
            <a:r>
              <a:rPr lang="fr-BE" dirty="0" err="1" smtClean="0"/>
              <a:t>relaciones</a:t>
            </a:r>
            <a:r>
              <a:rPr lang="fr-BE" dirty="0" smtClean="0"/>
              <a:t> UE-</a:t>
            </a:r>
            <a:r>
              <a:rPr lang="fr-BE" dirty="0" err="1" smtClean="0"/>
              <a:t>America</a:t>
            </a:r>
            <a:r>
              <a:rPr lang="fr-BE" dirty="0" smtClean="0"/>
              <a:t> Latina</a:t>
            </a:r>
          </a:p>
          <a:p>
            <a:r>
              <a:rPr lang="fr-BE" dirty="0" err="1" smtClean="0"/>
              <a:t>Cooperacion</a:t>
            </a:r>
            <a:r>
              <a:rPr lang="fr-BE" dirty="0" smtClean="0"/>
              <a:t> </a:t>
            </a:r>
            <a:r>
              <a:rPr lang="fr-BE" dirty="0" err="1" smtClean="0"/>
              <a:t>Europea</a:t>
            </a:r>
            <a:r>
              <a:rPr lang="fr-BE" dirty="0" smtClean="0"/>
              <a:t> </a:t>
            </a:r>
            <a:r>
              <a:rPr lang="fr-BE" dirty="0" err="1" smtClean="0"/>
              <a:t>modesta</a:t>
            </a:r>
            <a:r>
              <a:rPr lang="fr-BE" dirty="0" smtClean="0"/>
              <a:t> vs </a:t>
            </a:r>
            <a:r>
              <a:rPr lang="fr-BE" dirty="0" err="1" smtClean="0"/>
              <a:t>EEUUIniciativa</a:t>
            </a:r>
            <a:r>
              <a:rPr lang="fr-BE" dirty="0" smtClean="0"/>
              <a:t> </a:t>
            </a:r>
            <a:r>
              <a:rPr lang="fr-BE" dirty="0" err="1" smtClean="0"/>
              <a:t>Regional</a:t>
            </a:r>
            <a:r>
              <a:rPr lang="fr-BE" dirty="0" smtClean="0"/>
              <a:t> de </a:t>
            </a:r>
            <a:r>
              <a:rPr lang="fr-BE" dirty="0" err="1" smtClean="0"/>
              <a:t>Seguridad</a:t>
            </a:r>
            <a:r>
              <a:rPr lang="fr-BE" dirty="0" smtClean="0"/>
              <a:t> para </a:t>
            </a:r>
            <a:r>
              <a:rPr lang="fr-BE" dirty="0" err="1" smtClean="0"/>
              <a:t>Centroamerica</a:t>
            </a:r>
            <a:r>
              <a:rPr lang="fr-BE" dirty="0" smtClean="0"/>
              <a:t> (CARSI)</a:t>
            </a:r>
          </a:p>
        </p:txBody>
      </p:sp>
    </p:spTree>
    <p:extLst>
      <p:ext uri="{BB962C8B-B14F-4D97-AF65-F5344CB8AC3E}">
        <p14:creationId xmlns:p14="http://schemas.microsoft.com/office/powerpoint/2010/main" val="196732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Seguridad</a:t>
            </a:r>
            <a:r>
              <a:rPr lang="fr-BE" dirty="0" smtClean="0"/>
              <a:t> y </a:t>
            </a:r>
            <a:r>
              <a:rPr lang="fr-BE" dirty="0" err="1" smtClean="0"/>
              <a:t>Cooperacion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BE" dirty="0" err="1" smtClean="0"/>
              <a:t>Estrategia</a:t>
            </a:r>
            <a:r>
              <a:rPr lang="fr-BE" dirty="0" smtClean="0"/>
              <a:t> de </a:t>
            </a:r>
            <a:r>
              <a:rPr lang="fr-BE" dirty="0" err="1" smtClean="0"/>
              <a:t>Seguridad</a:t>
            </a:r>
            <a:endParaRPr lang="fr-BE" dirty="0" smtClean="0"/>
          </a:p>
          <a:p>
            <a:r>
              <a:rPr lang="fr-BE" dirty="0" err="1"/>
              <a:t>Desarrollar</a:t>
            </a:r>
            <a:r>
              <a:rPr lang="fr-BE" dirty="0"/>
              <a:t> </a:t>
            </a:r>
            <a:r>
              <a:rPr lang="fr-BE" dirty="0" err="1"/>
              <a:t>una</a:t>
            </a:r>
            <a:r>
              <a:rPr lang="fr-BE" dirty="0"/>
              <a:t> agenda de </a:t>
            </a:r>
            <a:r>
              <a:rPr lang="fr-BE" dirty="0" err="1"/>
              <a:t>seguridad</a:t>
            </a:r>
            <a:r>
              <a:rPr lang="fr-BE" dirty="0"/>
              <a:t> </a:t>
            </a:r>
            <a:r>
              <a:rPr lang="fr-BE" dirty="0" err="1"/>
              <a:t>ciudadana</a:t>
            </a:r>
            <a:r>
              <a:rPr lang="fr-BE" dirty="0"/>
              <a:t> </a:t>
            </a:r>
            <a:r>
              <a:rPr lang="fr-BE" dirty="0" err="1"/>
              <a:t>compartida</a:t>
            </a:r>
            <a:r>
              <a:rPr lang="fr-BE" dirty="0"/>
              <a:t> con la </a:t>
            </a:r>
            <a:r>
              <a:rPr lang="fr-BE" dirty="0" err="1"/>
              <a:t>region</a:t>
            </a:r>
            <a:endParaRPr lang="fr-BE" dirty="0"/>
          </a:p>
          <a:p>
            <a:r>
              <a:rPr lang="fr-BE" dirty="0" err="1"/>
              <a:t>Fortalecer</a:t>
            </a:r>
            <a:r>
              <a:rPr lang="fr-BE" dirty="0"/>
              <a:t> la </a:t>
            </a:r>
            <a:r>
              <a:rPr lang="fr-BE" dirty="0" err="1"/>
              <a:t>capacidad</a:t>
            </a:r>
            <a:r>
              <a:rPr lang="fr-BE" dirty="0"/>
              <a:t> de los </a:t>
            </a:r>
            <a:r>
              <a:rPr lang="fr-BE" dirty="0" err="1"/>
              <a:t>Gobiernos</a:t>
            </a:r>
            <a:r>
              <a:rPr lang="fr-BE" dirty="0"/>
              <a:t> para </a:t>
            </a:r>
            <a:r>
              <a:rPr lang="fr-BE" dirty="0" err="1"/>
              <a:t>ofrecer</a:t>
            </a:r>
            <a:r>
              <a:rPr lang="fr-BE" dirty="0"/>
              <a:t> </a:t>
            </a:r>
            <a:r>
              <a:rPr lang="fr-BE" dirty="0" err="1"/>
              <a:t>servicios</a:t>
            </a:r>
            <a:r>
              <a:rPr lang="fr-BE" dirty="0"/>
              <a:t> </a:t>
            </a:r>
            <a:r>
              <a:rPr lang="fr-BE" dirty="0" err="1"/>
              <a:t>publicos</a:t>
            </a:r>
            <a:r>
              <a:rPr lang="fr-BE" dirty="0"/>
              <a:t> de </a:t>
            </a:r>
            <a:r>
              <a:rPr lang="fr-BE" dirty="0" err="1"/>
              <a:t>calidad</a:t>
            </a:r>
            <a:r>
              <a:rPr lang="fr-BE" dirty="0"/>
              <a:t>. </a:t>
            </a:r>
          </a:p>
          <a:p>
            <a:r>
              <a:rPr lang="fr-BE" dirty="0" err="1"/>
              <a:t>Fomentar</a:t>
            </a:r>
            <a:r>
              <a:rPr lang="fr-BE" dirty="0"/>
              <a:t> la </a:t>
            </a:r>
            <a:r>
              <a:rPr lang="fr-BE" dirty="0" err="1"/>
              <a:t>cooperacion</a:t>
            </a:r>
            <a:r>
              <a:rPr lang="fr-BE" dirty="0"/>
              <a:t> </a:t>
            </a:r>
            <a:r>
              <a:rPr lang="fr-BE" dirty="0" err="1"/>
              <a:t>regional</a:t>
            </a:r>
            <a:r>
              <a:rPr lang="fr-BE" dirty="0"/>
              <a:t> e </a:t>
            </a:r>
            <a:r>
              <a:rPr lang="fr-BE" dirty="0" err="1"/>
              <a:t>internacional</a:t>
            </a:r>
            <a:r>
              <a:rPr lang="fr-BE" dirty="0"/>
              <a:t> en </a:t>
            </a:r>
            <a:r>
              <a:rPr lang="fr-BE" dirty="0" err="1"/>
              <a:t>actividades</a:t>
            </a:r>
            <a:r>
              <a:rPr lang="fr-BE" dirty="0"/>
              <a:t> </a:t>
            </a:r>
            <a:r>
              <a:rPr lang="fr-BE" dirty="0" err="1"/>
              <a:t>operacionales</a:t>
            </a:r>
            <a:r>
              <a:rPr lang="fr-BE" dirty="0"/>
              <a:t> con el fin de </a:t>
            </a:r>
            <a:r>
              <a:rPr lang="fr-BE" dirty="0" err="1"/>
              <a:t>luchar</a:t>
            </a:r>
            <a:r>
              <a:rPr lang="fr-BE" dirty="0"/>
              <a:t> contra la </a:t>
            </a:r>
            <a:r>
              <a:rPr lang="fr-BE" dirty="0" err="1"/>
              <a:t>inseguridad</a:t>
            </a:r>
            <a:r>
              <a:rPr lang="fr-BE" dirty="0"/>
              <a:t> en </a:t>
            </a:r>
            <a:r>
              <a:rPr lang="fr-BE" dirty="0" err="1"/>
              <a:t>Centromercia</a:t>
            </a:r>
            <a:r>
              <a:rPr lang="fr-BE" dirty="0"/>
              <a:t> y Caribe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BE" sz="2400" dirty="0" err="1"/>
              <a:t>Cuatro</a:t>
            </a:r>
            <a:r>
              <a:rPr lang="fr-BE" sz="2400" dirty="0"/>
              <a:t> </a:t>
            </a:r>
            <a:r>
              <a:rPr lang="fr-BE" sz="2400" dirty="0" err="1"/>
              <a:t>pilares</a:t>
            </a:r>
            <a:r>
              <a:rPr lang="fr-BE" sz="2400" dirty="0"/>
              <a:t>:</a:t>
            </a:r>
          </a:p>
          <a:p>
            <a:pPr lvl="1"/>
            <a:r>
              <a:rPr lang="fr-BE" sz="2000" dirty="0" err="1"/>
              <a:t>Aplicación</a:t>
            </a:r>
            <a:r>
              <a:rPr lang="fr-BE" sz="2000" dirty="0"/>
              <a:t> de la </a:t>
            </a:r>
            <a:r>
              <a:rPr lang="fr-BE" sz="2000" dirty="0" err="1"/>
              <a:t>ley</a:t>
            </a:r>
            <a:endParaRPr lang="fr-BE" sz="2000" dirty="0"/>
          </a:p>
          <a:p>
            <a:pPr lvl="1"/>
            <a:r>
              <a:rPr lang="fr-BE" sz="2000" dirty="0" err="1"/>
              <a:t>Prevención</a:t>
            </a:r>
            <a:r>
              <a:rPr lang="fr-BE" sz="2000" dirty="0"/>
              <a:t> de la </a:t>
            </a:r>
            <a:r>
              <a:rPr lang="fr-BE" sz="2000" dirty="0" err="1" smtClean="0"/>
              <a:t>violencia</a:t>
            </a:r>
            <a:r>
              <a:rPr lang="fr-BE" sz="2000" dirty="0" smtClean="0"/>
              <a:t> (ESCA)</a:t>
            </a:r>
            <a:endParaRPr lang="fr-BE" sz="2000" dirty="0"/>
          </a:p>
          <a:p>
            <a:pPr lvl="1"/>
            <a:r>
              <a:rPr lang="fr-BE" sz="2000" dirty="0" err="1"/>
              <a:t>Rehabilitación</a:t>
            </a:r>
            <a:r>
              <a:rPr lang="fr-BE" sz="2000" dirty="0"/>
              <a:t>, </a:t>
            </a:r>
            <a:r>
              <a:rPr lang="fr-BE" sz="2000" dirty="0" err="1"/>
              <a:t>reintegración</a:t>
            </a:r>
            <a:r>
              <a:rPr lang="fr-BE" sz="2000" dirty="0"/>
              <a:t> y </a:t>
            </a:r>
            <a:r>
              <a:rPr lang="fr-BE" sz="2000" dirty="0" err="1"/>
              <a:t>gestión</a:t>
            </a:r>
            <a:r>
              <a:rPr lang="fr-BE" sz="2000" dirty="0"/>
              <a:t> </a:t>
            </a:r>
            <a:r>
              <a:rPr lang="fr-BE" sz="2000" dirty="0" err="1" smtClean="0"/>
              <a:t>penitenciaria</a:t>
            </a:r>
            <a:r>
              <a:rPr lang="fr-BE" sz="2000" dirty="0" smtClean="0"/>
              <a:t> (ESCA)</a:t>
            </a:r>
            <a:endParaRPr lang="fr-BE" sz="2000" dirty="0"/>
          </a:p>
          <a:p>
            <a:pPr lvl="1"/>
            <a:r>
              <a:rPr lang="fr-BE" sz="2000" dirty="0" err="1"/>
              <a:t>Consolidación</a:t>
            </a:r>
            <a:r>
              <a:rPr lang="fr-BE" sz="2000" dirty="0"/>
              <a:t> </a:t>
            </a:r>
            <a:r>
              <a:rPr lang="fr-BE" sz="2000" dirty="0" err="1" smtClean="0"/>
              <a:t>institucional</a:t>
            </a:r>
            <a:r>
              <a:rPr lang="fr-BE" sz="2000" dirty="0" smtClean="0"/>
              <a:t> (ESCA)</a:t>
            </a:r>
            <a:endParaRPr lang="fr-BE" sz="2000" dirty="0"/>
          </a:p>
          <a:p>
            <a:pPr marL="0" indent="0">
              <a:buNone/>
            </a:pPr>
            <a:endParaRPr lang="fr-BE" sz="2400" dirty="0"/>
          </a:p>
          <a:p>
            <a:r>
              <a:rPr lang="fr-BE" sz="2400" dirty="0" err="1"/>
              <a:t>Enfoques</a:t>
            </a:r>
            <a:r>
              <a:rPr lang="fr-BE" sz="2400" dirty="0"/>
              <a:t>: </a:t>
            </a:r>
            <a:r>
              <a:rPr lang="fr-BE" sz="2400" dirty="0" err="1"/>
              <a:t>respeto</a:t>
            </a:r>
            <a:r>
              <a:rPr lang="fr-BE" sz="2400" dirty="0"/>
              <a:t> DDHH, </a:t>
            </a:r>
            <a:r>
              <a:rPr lang="fr-BE" sz="2400" dirty="0" err="1"/>
              <a:t>abordaje</a:t>
            </a:r>
            <a:r>
              <a:rPr lang="fr-BE" sz="2400" dirty="0"/>
              <a:t> </a:t>
            </a:r>
            <a:r>
              <a:rPr lang="fr-BE" sz="2400" dirty="0" err="1"/>
              <a:t>multiactores</a:t>
            </a:r>
            <a:r>
              <a:rPr lang="fr-BE" sz="2400" dirty="0"/>
              <a:t>, </a:t>
            </a:r>
            <a:r>
              <a:rPr lang="fr-BE" sz="2400" dirty="0" err="1"/>
              <a:t>promoción</a:t>
            </a:r>
            <a:r>
              <a:rPr lang="fr-BE" sz="2400" dirty="0"/>
              <a:t> </a:t>
            </a:r>
            <a:r>
              <a:rPr lang="fr-BE" sz="2400" dirty="0" err="1"/>
              <a:t>cultura</a:t>
            </a:r>
            <a:r>
              <a:rPr lang="fr-BE" sz="2400" dirty="0"/>
              <a:t> de la </a:t>
            </a:r>
            <a:r>
              <a:rPr lang="fr-BE" sz="2400" dirty="0" err="1"/>
              <a:t>paz</a:t>
            </a:r>
            <a:endParaRPr lang="fr-BE" sz="2400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82266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La </a:t>
            </a:r>
            <a:r>
              <a:rPr lang="fr-BE" dirty="0" err="1" smtClean="0"/>
              <a:t>estrategia</a:t>
            </a:r>
            <a:r>
              <a:rPr lang="fr-BE" dirty="0" smtClean="0"/>
              <a:t> de </a:t>
            </a:r>
            <a:r>
              <a:rPr lang="fr-BE" dirty="0" err="1" smtClean="0"/>
              <a:t>seguridad</a:t>
            </a:r>
            <a:r>
              <a:rPr lang="fr-BE" dirty="0" smtClean="0"/>
              <a:t> </a:t>
            </a:r>
            <a:r>
              <a:rPr lang="fr-BE" dirty="0" err="1" smtClean="0"/>
              <a:t>ciudadana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620" y="1556792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BE" sz="2000" dirty="0" smtClean="0">
              <a:latin typeface="+mj-lt"/>
            </a:endParaRPr>
          </a:p>
          <a:p>
            <a:pPr marL="0" indent="0">
              <a:buNone/>
            </a:pPr>
            <a:endParaRPr lang="fr-BE" sz="2000" dirty="0" smtClean="0">
              <a:latin typeface="+mj-lt"/>
            </a:endParaRPr>
          </a:p>
          <a:p>
            <a:pPr marL="0" indent="0">
              <a:buNone/>
            </a:pPr>
            <a:r>
              <a:rPr lang="fr-BE" sz="2000" dirty="0" err="1" smtClean="0">
                <a:latin typeface="+mj-lt"/>
              </a:rPr>
              <a:t>Preguntas</a:t>
            </a:r>
            <a:r>
              <a:rPr lang="fr-BE" sz="2000" dirty="0" smtClean="0">
                <a:latin typeface="+mj-lt"/>
              </a:rPr>
              <a:t> </a:t>
            </a:r>
            <a:r>
              <a:rPr lang="fr-BE" sz="2000" dirty="0" err="1" smtClean="0">
                <a:latin typeface="+mj-lt"/>
              </a:rPr>
              <a:t>abiertas</a:t>
            </a:r>
            <a:r>
              <a:rPr lang="fr-BE" sz="2000" dirty="0" smtClean="0">
                <a:latin typeface="+mj-lt"/>
              </a:rPr>
              <a:t>:</a:t>
            </a:r>
          </a:p>
          <a:p>
            <a:pPr marL="0" indent="0">
              <a:buNone/>
            </a:pPr>
            <a:endParaRPr lang="fr-BE" sz="2000" dirty="0" smtClean="0">
              <a:latin typeface="+mj-lt"/>
            </a:endParaRPr>
          </a:p>
          <a:p>
            <a:pPr lvl="1"/>
            <a:r>
              <a:rPr lang="fr-BE" sz="1800" dirty="0" err="1" smtClean="0">
                <a:latin typeface="+mj-lt"/>
              </a:rPr>
              <a:t>Contexto</a:t>
            </a:r>
            <a:r>
              <a:rPr lang="fr-BE" sz="1800" dirty="0" smtClean="0">
                <a:latin typeface="+mj-lt"/>
              </a:rPr>
              <a:t> </a:t>
            </a:r>
            <a:r>
              <a:rPr lang="fr-BE" sz="1800" dirty="0" err="1" smtClean="0">
                <a:latin typeface="+mj-lt"/>
              </a:rPr>
              <a:t>centroamericano</a:t>
            </a:r>
            <a:r>
              <a:rPr lang="fr-BE" sz="1800" dirty="0" smtClean="0">
                <a:latin typeface="+mj-lt"/>
              </a:rPr>
              <a:t> </a:t>
            </a:r>
            <a:r>
              <a:rPr lang="fr-BE" sz="1800" dirty="0" err="1" smtClean="0">
                <a:latin typeface="+mj-lt"/>
              </a:rPr>
              <a:t>cambiante</a:t>
            </a:r>
            <a:r>
              <a:rPr lang="fr-BE" sz="1800" dirty="0" smtClean="0">
                <a:latin typeface="+mj-lt"/>
              </a:rPr>
              <a:t> y </a:t>
            </a:r>
            <a:r>
              <a:rPr lang="fr-BE" sz="1800" dirty="0" err="1" smtClean="0">
                <a:latin typeface="+mj-lt"/>
              </a:rPr>
              <a:t>rol</a:t>
            </a:r>
            <a:r>
              <a:rPr lang="fr-BE" sz="1800" dirty="0" smtClean="0">
                <a:latin typeface="+mj-lt"/>
              </a:rPr>
              <a:t> </a:t>
            </a:r>
            <a:r>
              <a:rPr lang="fr-BE" sz="1800" dirty="0" err="1" smtClean="0">
                <a:latin typeface="+mj-lt"/>
              </a:rPr>
              <a:t>prominente</a:t>
            </a:r>
            <a:r>
              <a:rPr lang="fr-BE" sz="1800" dirty="0" smtClean="0">
                <a:latin typeface="+mj-lt"/>
              </a:rPr>
              <a:t> de EEUU y la </a:t>
            </a:r>
            <a:r>
              <a:rPr lang="fr-BE" sz="1800" dirty="0" err="1" smtClean="0">
                <a:latin typeface="+mj-lt"/>
              </a:rPr>
              <a:t>Alianza</a:t>
            </a:r>
            <a:r>
              <a:rPr lang="fr-BE" sz="1800" dirty="0" smtClean="0">
                <a:latin typeface="+mj-lt"/>
              </a:rPr>
              <a:t> para la </a:t>
            </a:r>
            <a:r>
              <a:rPr lang="fr-BE" sz="1800" dirty="0" err="1" smtClean="0">
                <a:latin typeface="+mj-lt"/>
              </a:rPr>
              <a:t>Prosperidad</a:t>
            </a:r>
            <a:r>
              <a:rPr lang="fr-BE" sz="1800" dirty="0" smtClean="0">
                <a:latin typeface="+mj-lt"/>
              </a:rPr>
              <a:t> </a:t>
            </a:r>
          </a:p>
          <a:p>
            <a:pPr marL="393192" lvl="1" indent="0">
              <a:buNone/>
            </a:pPr>
            <a:endParaRPr lang="fr-BE" sz="1800" dirty="0" smtClean="0">
              <a:latin typeface="+mj-lt"/>
            </a:endParaRPr>
          </a:p>
          <a:p>
            <a:pPr lvl="1"/>
            <a:r>
              <a:rPr lang="fr-BE" sz="1800" dirty="0" err="1" smtClean="0">
                <a:latin typeface="+mj-lt"/>
              </a:rPr>
              <a:t>Cuál</a:t>
            </a:r>
            <a:r>
              <a:rPr lang="fr-BE" sz="1800" dirty="0" smtClean="0">
                <a:latin typeface="+mj-lt"/>
              </a:rPr>
              <a:t> es el </a:t>
            </a:r>
            <a:r>
              <a:rPr lang="fr-BE" sz="1800" dirty="0" err="1" smtClean="0">
                <a:latin typeface="+mj-lt"/>
              </a:rPr>
              <a:t>espacio</a:t>
            </a:r>
            <a:r>
              <a:rPr lang="fr-BE" sz="1800" dirty="0" smtClean="0">
                <a:latin typeface="+mj-lt"/>
              </a:rPr>
              <a:t> para </a:t>
            </a:r>
            <a:r>
              <a:rPr lang="fr-BE" sz="1800" dirty="0" err="1" smtClean="0">
                <a:latin typeface="+mj-lt"/>
              </a:rPr>
              <a:t>participación</a:t>
            </a:r>
            <a:r>
              <a:rPr lang="fr-BE" sz="1800" dirty="0" smtClean="0">
                <a:latin typeface="+mj-lt"/>
              </a:rPr>
              <a:t> de las </a:t>
            </a:r>
            <a:r>
              <a:rPr lang="fr-BE" sz="1800" dirty="0" err="1" smtClean="0">
                <a:latin typeface="+mj-lt"/>
              </a:rPr>
              <a:t>organizaciones</a:t>
            </a:r>
            <a:r>
              <a:rPr lang="fr-BE" sz="1800" dirty="0">
                <a:latin typeface="+mj-lt"/>
              </a:rPr>
              <a:t> </a:t>
            </a:r>
            <a:r>
              <a:rPr lang="fr-BE" sz="1800" dirty="0" smtClean="0">
                <a:latin typeface="+mj-lt"/>
              </a:rPr>
              <a:t>de la </a:t>
            </a:r>
            <a:r>
              <a:rPr lang="fr-BE" sz="1800" dirty="0" err="1" smtClean="0">
                <a:latin typeface="+mj-lt"/>
              </a:rPr>
              <a:t>sociedad</a:t>
            </a:r>
            <a:r>
              <a:rPr lang="fr-BE" sz="1800" dirty="0" smtClean="0">
                <a:latin typeface="+mj-lt"/>
              </a:rPr>
              <a:t> civil?</a:t>
            </a:r>
          </a:p>
          <a:p>
            <a:pPr marL="393192" lvl="1" indent="0">
              <a:buNone/>
            </a:pPr>
            <a:endParaRPr lang="fr-BE" sz="1800" dirty="0" smtClean="0">
              <a:latin typeface="+mj-lt"/>
            </a:endParaRPr>
          </a:p>
          <a:p>
            <a:pPr lvl="1"/>
            <a:r>
              <a:rPr lang="fr-BE" sz="1800" dirty="0" err="1" smtClean="0">
                <a:latin typeface="+mj-lt"/>
              </a:rPr>
              <a:t>Cuál</a:t>
            </a:r>
            <a:r>
              <a:rPr lang="fr-BE" sz="1800" dirty="0" smtClean="0">
                <a:latin typeface="+mj-lt"/>
              </a:rPr>
              <a:t> es el </a:t>
            </a:r>
            <a:r>
              <a:rPr lang="fr-BE" sz="1800" dirty="0" err="1" smtClean="0">
                <a:latin typeface="+mj-lt"/>
              </a:rPr>
              <a:t>valor</a:t>
            </a:r>
            <a:r>
              <a:rPr lang="fr-BE" sz="1800" dirty="0" smtClean="0">
                <a:latin typeface="+mj-lt"/>
              </a:rPr>
              <a:t> </a:t>
            </a:r>
            <a:r>
              <a:rPr lang="fr-BE" sz="1800" dirty="0" err="1" smtClean="0">
                <a:latin typeface="+mj-lt"/>
              </a:rPr>
              <a:t>agregado</a:t>
            </a:r>
            <a:r>
              <a:rPr lang="fr-BE" sz="1800" dirty="0" smtClean="0">
                <a:latin typeface="+mj-lt"/>
              </a:rPr>
              <a:t> de la UE en </a:t>
            </a:r>
            <a:r>
              <a:rPr lang="fr-BE" sz="1800" dirty="0" err="1" smtClean="0">
                <a:latin typeface="+mj-lt"/>
              </a:rPr>
              <a:t>términos</a:t>
            </a:r>
            <a:r>
              <a:rPr lang="fr-BE" sz="1800" dirty="0" smtClean="0">
                <a:latin typeface="+mj-lt"/>
              </a:rPr>
              <a:t> </a:t>
            </a:r>
            <a:r>
              <a:rPr lang="fr-BE" sz="1800" dirty="0" err="1" smtClean="0">
                <a:latin typeface="+mj-lt"/>
              </a:rPr>
              <a:t>políticos</a:t>
            </a:r>
            <a:r>
              <a:rPr lang="fr-BE" sz="1800" dirty="0" smtClean="0">
                <a:latin typeface="+mj-lt"/>
              </a:rPr>
              <a:t> y en </a:t>
            </a:r>
            <a:r>
              <a:rPr lang="fr-BE" sz="1800" dirty="0" err="1" smtClean="0">
                <a:latin typeface="+mj-lt"/>
              </a:rPr>
              <a:t>relación</a:t>
            </a:r>
            <a:r>
              <a:rPr lang="fr-BE" sz="1800" dirty="0" smtClean="0">
                <a:latin typeface="+mj-lt"/>
              </a:rPr>
              <a:t> a </a:t>
            </a:r>
            <a:r>
              <a:rPr lang="fr-BE" sz="1800" dirty="0" err="1" smtClean="0">
                <a:latin typeface="+mj-lt"/>
              </a:rPr>
              <a:t>otros</a:t>
            </a:r>
            <a:r>
              <a:rPr lang="fr-BE" sz="1800" dirty="0" smtClean="0">
                <a:latin typeface="+mj-lt"/>
              </a:rPr>
              <a:t> </a:t>
            </a:r>
            <a:r>
              <a:rPr lang="fr-BE" sz="1800" dirty="0" err="1" smtClean="0">
                <a:latin typeface="+mj-lt"/>
              </a:rPr>
              <a:t>donantes</a:t>
            </a:r>
            <a:r>
              <a:rPr lang="fr-BE" sz="1800" dirty="0" smtClean="0">
                <a:latin typeface="+mj-lt"/>
              </a:rPr>
              <a:t>?</a:t>
            </a:r>
          </a:p>
          <a:p>
            <a:pPr marL="393192" lvl="1" indent="0">
              <a:buNone/>
            </a:pPr>
            <a:endParaRPr lang="fr-BE" sz="1800" dirty="0" smtClean="0">
              <a:latin typeface="+mj-lt"/>
            </a:endParaRPr>
          </a:p>
          <a:p>
            <a:pPr lvl="1"/>
            <a:r>
              <a:rPr lang="fr-BE" sz="1800" dirty="0" err="1" smtClean="0">
                <a:latin typeface="+mj-lt"/>
              </a:rPr>
              <a:t>Cómo</a:t>
            </a:r>
            <a:r>
              <a:rPr lang="fr-BE" sz="1800" dirty="0" smtClean="0">
                <a:latin typeface="+mj-lt"/>
              </a:rPr>
              <a:t> se </a:t>
            </a:r>
            <a:r>
              <a:rPr lang="fr-BE" sz="1800" dirty="0" err="1" smtClean="0">
                <a:latin typeface="+mj-lt"/>
              </a:rPr>
              <a:t>negocian</a:t>
            </a:r>
            <a:r>
              <a:rPr lang="fr-BE" sz="1800" dirty="0" smtClean="0">
                <a:latin typeface="+mj-lt"/>
              </a:rPr>
              <a:t> </a:t>
            </a:r>
            <a:r>
              <a:rPr lang="fr-BE" sz="1800" dirty="0" err="1" smtClean="0">
                <a:latin typeface="+mj-lt"/>
              </a:rPr>
              <a:t>prioridades</a:t>
            </a:r>
            <a:r>
              <a:rPr lang="fr-BE" sz="1800" dirty="0" smtClean="0">
                <a:latin typeface="+mj-lt"/>
              </a:rPr>
              <a:t> de </a:t>
            </a:r>
            <a:r>
              <a:rPr lang="fr-BE" sz="1800" dirty="0" err="1" smtClean="0">
                <a:latin typeface="+mj-lt"/>
              </a:rPr>
              <a:t>diálogo</a:t>
            </a:r>
            <a:r>
              <a:rPr lang="fr-BE" sz="1800" dirty="0" smtClean="0">
                <a:latin typeface="+mj-lt"/>
              </a:rPr>
              <a:t> </a:t>
            </a:r>
            <a:r>
              <a:rPr lang="fr-BE" sz="1800" dirty="0" err="1" smtClean="0">
                <a:latin typeface="+mj-lt"/>
              </a:rPr>
              <a:t>político</a:t>
            </a:r>
            <a:r>
              <a:rPr lang="fr-BE" sz="1800" dirty="0" smtClean="0">
                <a:latin typeface="+mj-lt"/>
              </a:rPr>
              <a:t> e </a:t>
            </a:r>
            <a:r>
              <a:rPr lang="fr-BE" sz="1800" dirty="0" err="1" smtClean="0">
                <a:latin typeface="+mj-lt"/>
              </a:rPr>
              <a:t>intervenciones</a:t>
            </a:r>
            <a:r>
              <a:rPr lang="fr-BE" sz="1800" dirty="0" smtClean="0">
                <a:latin typeface="+mj-lt"/>
              </a:rPr>
              <a:t> </a:t>
            </a:r>
            <a:r>
              <a:rPr lang="fr-BE" sz="1800" dirty="0" err="1" smtClean="0">
                <a:latin typeface="+mj-lt"/>
              </a:rPr>
              <a:t>cuando</a:t>
            </a:r>
            <a:r>
              <a:rPr lang="fr-BE" sz="1800" dirty="0" smtClean="0">
                <a:latin typeface="+mj-lt"/>
              </a:rPr>
              <a:t> los </a:t>
            </a:r>
            <a:r>
              <a:rPr lang="fr-BE" sz="1800" dirty="0" err="1" smtClean="0">
                <a:latin typeface="+mj-lt"/>
              </a:rPr>
              <a:t>gobiernos</a:t>
            </a:r>
            <a:r>
              <a:rPr lang="fr-BE" sz="1800" dirty="0" smtClean="0">
                <a:latin typeface="+mj-lt"/>
              </a:rPr>
              <a:t> </a:t>
            </a:r>
            <a:r>
              <a:rPr lang="fr-BE" sz="1800" dirty="0" err="1" smtClean="0">
                <a:latin typeface="+mj-lt"/>
              </a:rPr>
              <a:t>promueven</a:t>
            </a:r>
            <a:r>
              <a:rPr lang="fr-BE" sz="1800" dirty="0" smtClean="0">
                <a:latin typeface="+mj-lt"/>
              </a:rPr>
              <a:t> </a:t>
            </a:r>
            <a:r>
              <a:rPr lang="fr-BE" sz="1800" dirty="0" err="1" smtClean="0">
                <a:latin typeface="+mj-lt"/>
              </a:rPr>
              <a:t>cada</a:t>
            </a:r>
            <a:r>
              <a:rPr lang="fr-BE" sz="1800" dirty="0" smtClean="0">
                <a:latin typeface="+mj-lt"/>
              </a:rPr>
              <a:t> </a:t>
            </a:r>
            <a:r>
              <a:rPr lang="fr-BE" sz="1800" dirty="0" err="1" smtClean="0">
                <a:latin typeface="+mj-lt"/>
              </a:rPr>
              <a:t>vez</a:t>
            </a:r>
            <a:r>
              <a:rPr lang="fr-BE" sz="1800" dirty="0" smtClean="0">
                <a:latin typeface="+mj-lt"/>
              </a:rPr>
              <a:t> </a:t>
            </a:r>
            <a:r>
              <a:rPr lang="fr-BE" sz="1800" dirty="0" err="1" smtClean="0">
                <a:latin typeface="+mj-lt"/>
              </a:rPr>
              <a:t>más</a:t>
            </a:r>
            <a:r>
              <a:rPr lang="fr-BE" sz="1800" dirty="0" smtClean="0">
                <a:latin typeface="+mj-lt"/>
              </a:rPr>
              <a:t> la </a:t>
            </a:r>
            <a:r>
              <a:rPr lang="fr-BE" sz="1800" dirty="0" err="1" smtClean="0">
                <a:latin typeface="+mj-lt"/>
              </a:rPr>
              <a:t>mano</a:t>
            </a:r>
            <a:r>
              <a:rPr lang="fr-BE" sz="1800" dirty="0" smtClean="0">
                <a:latin typeface="+mj-lt"/>
              </a:rPr>
              <a:t> dura, </a:t>
            </a:r>
            <a:r>
              <a:rPr lang="fr-BE" sz="1800" dirty="0" err="1" smtClean="0">
                <a:latin typeface="+mj-lt"/>
              </a:rPr>
              <a:t>militarización</a:t>
            </a:r>
            <a:r>
              <a:rPr lang="fr-BE" sz="1800" dirty="0" smtClean="0">
                <a:latin typeface="+mj-lt"/>
              </a:rPr>
              <a:t> de </a:t>
            </a:r>
            <a:r>
              <a:rPr lang="fr-BE" sz="1800" dirty="0" err="1" smtClean="0">
                <a:latin typeface="+mj-lt"/>
              </a:rPr>
              <a:t>fuerzas</a:t>
            </a:r>
            <a:r>
              <a:rPr lang="fr-BE" sz="1800" dirty="0" smtClean="0">
                <a:latin typeface="+mj-lt"/>
              </a:rPr>
              <a:t> </a:t>
            </a:r>
            <a:r>
              <a:rPr lang="fr-BE" sz="1800" dirty="0" err="1" smtClean="0">
                <a:latin typeface="+mj-lt"/>
              </a:rPr>
              <a:t>policiales</a:t>
            </a:r>
            <a:r>
              <a:rPr lang="fr-BE" sz="1800" dirty="0" smtClean="0">
                <a:latin typeface="+mj-lt"/>
              </a:rPr>
              <a:t>, </a:t>
            </a:r>
            <a:r>
              <a:rPr lang="fr-BE" sz="1800" dirty="0" err="1" smtClean="0">
                <a:latin typeface="+mj-lt"/>
              </a:rPr>
              <a:t>criminalización</a:t>
            </a:r>
            <a:r>
              <a:rPr lang="fr-BE" sz="1800" dirty="0" smtClean="0">
                <a:latin typeface="+mj-lt"/>
              </a:rPr>
              <a:t>, </a:t>
            </a:r>
            <a:r>
              <a:rPr lang="fr-BE" sz="1800" dirty="0" err="1" smtClean="0">
                <a:latin typeface="+mj-lt"/>
              </a:rPr>
              <a:t>etc</a:t>
            </a:r>
            <a:r>
              <a:rPr lang="fr-BE" sz="1800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4061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err="1" smtClean="0"/>
              <a:t>Estudio</a:t>
            </a:r>
            <a:r>
              <a:rPr lang="fr-BE" dirty="0" smtClean="0"/>
              <a:t> de </a:t>
            </a:r>
            <a:r>
              <a:rPr lang="fr-BE" dirty="0" err="1" smtClean="0"/>
              <a:t>caso</a:t>
            </a:r>
            <a:r>
              <a:rPr lang="fr-BE" dirty="0" smtClean="0"/>
              <a:t>: </a:t>
            </a:r>
            <a:r>
              <a:rPr lang="fr-BE" dirty="0" err="1" smtClean="0"/>
              <a:t>Fortalecimiento</a:t>
            </a:r>
            <a:r>
              <a:rPr lang="fr-BE" dirty="0" smtClean="0"/>
              <a:t> </a:t>
            </a:r>
            <a:r>
              <a:rPr lang="fr-BE" dirty="0" err="1" smtClean="0"/>
              <a:t>sistema</a:t>
            </a:r>
            <a:r>
              <a:rPr lang="fr-BE" dirty="0" smtClean="0"/>
              <a:t> de </a:t>
            </a:r>
            <a:r>
              <a:rPr lang="fr-BE" dirty="0" err="1" smtClean="0"/>
              <a:t>Justicia</a:t>
            </a:r>
            <a:r>
              <a:rPr lang="fr-BE" dirty="0" smtClean="0"/>
              <a:t> en Honduras/Guate</a:t>
            </a:r>
            <a:endParaRPr lang="nl-B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BE" dirty="0" smtClean="0"/>
              <a:t>PASS PADH SEJUST- </a:t>
            </a:r>
            <a:r>
              <a:rPr lang="es-ES" dirty="0"/>
              <a:t>F</a:t>
            </a:r>
            <a:r>
              <a:rPr lang="es-ES" dirty="0" smtClean="0"/>
              <a:t>ortalecimiento </a:t>
            </a:r>
            <a:r>
              <a:rPr lang="es-ES" dirty="0"/>
              <a:t>de la seguridad y la </a:t>
            </a:r>
            <a:r>
              <a:rPr lang="es-ES" dirty="0" smtClean="0"/>
              <a:t>justicia</a:t>
            </a:r>
            <a:r>
              <a:rPr lang="es-ES" dirty="0"/>
              <a:t> </a:t>
            </a:r>
            <a:r>
              <a:rPr lang="es-ES" dirty="0" smtClean="0"/>
              <a:t>en Guatemala y Honduras. </a:t>
            </a:r>
            <a:r>
              <a:rPr lang="es-ES" dirty="0" smtClean="0"/>
              <a:t>( Aprox. 70 mil Euros)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 </a:t>
            </a:r>
            <a:endParaRPr lang="es-ES" dirty="0" smtClean="0"/>
          </a:p>
          <a:p>
            <a:pPr marL="0" indent="0">
              <a:buNone/>
            </a:pPr>
            <a:r>
              <a:rPr lang="es-ES" dirty="0" err="1" smtClean="0"/>
              <a:t>Exitos</a:t>
            </a:r>
            <a:r>
              <a:rPr lang="es-ES" dirty="0" smtClean="0"/>
              <a:t>: </a:t>
            </a:r>
            <a:endParaRPr lang="es-ES" dirty="0"/>
          </a:p>
          <a:p>
            <a:r>
              <a:rPr lang="es-ES" dirty="0" smtClean="0"/>
              <a:t>el </a:t>
            </a:r>
            <a:r>
              <a:rPr lang="es-ES" dirty="0"/>
              <a:t>fortalecimiento de la CICIG en Guatemala, en la lucha contra la impunidad a través de SEJUST; </a:t>
            </a:r>
            <a:endParaRPr lang="es-ES" dirty="0" smtClean="0"/>
          </a:p>
          <a:p>
            <a:r>
              <a:rPr lang="es-ES" dirty="0" smtClean="0"/>
              <a:t>el </a:t>
            </a:r>
            <a:r>
              <a:rPr lang="es-ES" dirty="0"/>
              <a:t>fortalecimiento de recursos humanos en el sector Seguridad y Justicia en Honduras a través del PASS; </a:t>
            </a:r>
            <a:endParaRPr lang="es-ES" dirty="0" smtClean="0"/>
          </a:p>
          <a:p>
            <a:r>
              <a:rPr lang="es-ES" dirty="0" smtClean="0"/>
              <a:t> el </a:t>
            </a:r>
            <a:r>
              <a:rPr lang="es-ES" dirty="0"/>
              <a:t>fortalecimiento de la Fiscalía de DDHH en Honduras a través del PADH.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Debilidades: </a:t>
            </a:r>
            <a:endParaRPr lang="es-ES" dirty="0" smtClean="0"/>
          </a:p>
          <a:p>
            <a:pPr lvl="1"/>
            <a:r>
              <a:rPr lang="es-ES" dirty="0" smtClean="0"/>
              <a:t>no </a:t>
            </a:r>
            <a:r>
              <a:rPr lang="es-ES" dirty="0"/>
              <a:t>han obtenido los resultados esperados </a:t>
            </a:r>
            <a:endParaRPr lang="es-ES" dirty="0" smtClean="0"/>
          </a:p>
          <a:p>
            <a:pPr lvl="1"/>
            <a:r>
              <a:rPr lang="es-ES" dirty="0" smtClean="0"/>
              <a:t>cambios </a:t>
            </a:r>
            <a:r>
              <a:rPr lang="es-ES" dirty="0"/>
              <a:t>de gobierno y sus consecuentes cambios de personal, enfoques y prioridades, problemas administrativos y financieros o retrasos en el desembolso de fondos. </a:t>
            </a:r>
            <a:endParaRPr lang="es-ES" dirty="0" smtClean="0"/>
          </a:p>
          <a:p>
            <a:pPr lvl="1"/>
            <a:r>
              <a:rPr lang="es-ES" dirty="0" smtClean="0"/>
              <a:t>La </a:t>
            </a:r>
            <a:r>
              <a:rPr lang="es-ES" dirty="0"/>
              <a:t>escasa o nula coordinación con otros programas con temáticas similares </a:t>
            </a:r>
            <a:r>
              <a:rPr lang="es-ES" dirty="0" smtClean="0"/>
              <a:t>y</a:t>
            </a:r>
          </a:p>
          <a:p>
            <a:pPr lvl="1"/>
            <a:r>
              <a:rPr lang="es-ES" dirty="0" smtClean="0"/>
              <a:t> </a:t>
            </a:r>
            <a:r>
              <a:rPr lang="es-ES" dirty="0"/>
              <a:t>la mínima vinculación con organizaciones de la sociedad civil, que en muchos casos desconocen estos </a:t>
            </a:r>
            <a:r>
              <a:rPr lang="es-ES" dirty="0" smtClean="0"/>
              <a:t>programas</a:t>
            </a:r>
          </a:p>
          <a:p>
            <a:pPr lvl="1"/>
            <a:r>
              <a:rPr lang="es-ES" dirty="0"/>
              <a:t>F</a:t>
            </a:r>
            <a:r>
              <a:rPr lang="es-ES" dirty="0" smtClean="0"/>
              <a:t>allos </a:t>
            </a:r>
            <a:r>
              <a:rPr lang="es-ES" dirty="0"/>
              <a:t>en los organismos de dirección de los programas, que no han cumplido debidamente con su papel en la toma de decisiones políticas ni han coordinado correctamente a nivel interinstitucional y programático, fallos que la UE no ha corregido a través de acciones concretas.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7214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Peticiones</a:t>
            </a:r>
            <a:r>
              <a:rPr lang="fr-BE" dirty="0" smtClean="0"/>
              <a:t> de la </a:t>
            </a:r>
            <a:r>
              <a:rPr lang="fr-BE" dirty="0" err="1" smtClean="0"/>
              <a:t>sociedad</a:t>
            </a:r>
            <a:r>
              <a:rPr lang="fr-BE" dirty="0" smtClean="0"/>
              <a:t> civil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/>
              <a:t>Proyeccion</a:t>
            </a:r>
            <a:r>
              <a:rPr lang="fr-BE" dirty="0" smtClean="0"/>
              <a:t> VIDEO</a:t>
            </a:r>
          </a:p>
          <a:p>
            <a:endParaRPr lang="fr-BE" dirty="0"/>
          </a:p>
          <a:p>
            <a:pPr marL="0" indent="0">
              <a:buNone/>
            </a:pPr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3246213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INDICE</a:t>
            </a:r>
            <a:endParaRPr lang="nl-B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>
                <a:latin typeface="+mj-lt"/>
              </a:rPr>
              <a:t>Contexto</a:t>
            </a:r>
            <a:r>
              <a:rPr lang="fr-BE" dirty="0" smtClean="0">
                <a:latin typeface="+mj-lt"/>
              </a:rPr>
              <a:t> y </a:t>
            </a:r>
            <a:r>
              <a:rPr lang="fr-BE" dirty="0" err="1">
                <a:latin typeface="+mj-lt"/>
              </a:rPr>
              <a:t>t</a:t>
            </a:r>
            <a:r>
              <a:rPr lang="fr-BE" dirty="0" err="1" smtClean="0">
                <a:latin typeface="+mj-lt"/>
              </a:rPr>
              <a:t>endencias</a:t>
            </a:r>
            <a:r>
              <a:rPr lang="fr-BE" dirty="0" smtClean="0">
                <a:latin typeface="+mj-lt"/>
              </a:rPr>
              <a:t> de la UE</a:t>
            </a:r>
          </a:p>
          <a:p>
            <a:pPr marL="0" indent="0">
              <a:buNone/>
            </a:pPr>
            <a:endParaRPr lang="fr-BE" dirty="0" smtClean="0">
              <a:latin typeface="+mj-lt"/>
            </a:endParaRPr>
          </a:p>
          <a:p>
            <a:r>
              <a:rPr lang="fr-BE" dirty="0" err="1" smtClean="0">
                <a:latin typeface="+mj-lt"/>
              </a:rPr>
              <a:t>Relaciones</a:t>
            </a:r>
            <a:r>
              <a:rPr lang="fr-BE" dirty="0" smtClean="0">
                <a:latin typeface="+mj-lt"/>
              </a:rPr>
              <a:t> UE-</a:t>
            </a:r>
            <a:r>
              <a:rPr lang="fr-BE" dirty="0" err="1" smtClean="0">
                <a:latin typeface="+mj-lt"/>
              </a:rPr>
              <a:t>América</a:t>
            </a:r>
            <a:r>
              <a:rPr lang="fr-BE" dirty="0" smtClean="0">
                <a:latin typeface="+mj-lt"/>
              </a:rPr>
              <a:t> Central</a:t>
            </a:r>
          </a:p>
          <a:p>
            <a:pPr marL="0" indent="0">
              <a:buNone/>
            </a:pPr>
            <a:endParaRPr lang="fr-BE" dirty="0" smtClean="0">
              <a:latin typeface="+mj-lt"/>
            </a:endParaRPr>
          </a:p>
          <a:p>
            <a:r>
              <a:rPr lang="fr-BE" dirty="0" err="1" smtClean="0">
                <a:latin typeface="+mj-lt"/>
              </a:rPr>
              <a:t>Nueva</a:t>
            </a:r>
            <a:r>
              <a:rPr lang="fr-BE" dirty="0" smtClean="0">
                <a:latin typeface="+mj-lt"/>
              </a:rPr>
              <a:t> </a:t>
            </a:r>
            <a:r>
              <a:rPr lang="fr-BE" dirty="0" err="1" smtClean="0">
                <a:latin typeface="+mj-lt"/>
              </a:rPr>
              <a:t>estrategia</a:t>
            </a:r>
            <a:r>
              <a:rPr lang="fr-BE" dirty="0" smtClean="0">
                <a:latin typeface="+mj-lt"/>
              </a:rPr>
              <a:t> de </a:t>
            </a:r>
            <a:r>
              <a:rPr lang="fr-BE" dirty="0" err="1">
                <a:latin typeface="+mj-lt"/>
              </a:rPr>
              <a:t>s</a:t>
            </a:r>
            <a:r>
              <a:rPr lang="fr-BE" dirty="0" err="1" smtClean="0">
                <a:latin typeface="+mj-lt"/>
              </a:rPr>
              <a:t>eguridad</a:t>
            </a:r>
            <a:r>
              <a:rPr lang="fr-BE" dirty="0" smtClean="0">
                <a:latin typeface="+mj-lt"/>
              </a:rPr>
              <a:t> </a:t>
            </a:r>
            <a:r>
              <a:rPr lang="fr-BE" dirty="0" err="1" smtClean="0">
                <a:latin typeface="+mj-lt"/>
              </a:rPr>
              <a:t>ciudadana</a:t>
            </a:r>
            <a:r>
              <a:rPr lang="fr-BE" dirty="0" smtClean="0">
                <a:latin typeface="+mj-lt"/>
              </a:rPr>
              <a:t> de la UE en </a:t>
            </a:r>
            <a:r>
              <a:rPr lang="fr-BE" dirty="0" err="1" smtClean="0">
                <a:latin typeface="+mj-lt"/>
              </a:rPr>
              <a:t>América</a:t>
            </a:r>
            <a:r>
              <a:rPr lang="fr-BE" dirty="0" smtClean="0">
                <a:latin typeface="+mj-lt"/>
              </a:rPr>
              <a:t> Central</a:t>
            </a:r>
            <a:endParaRPr lang="nl-B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4498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Contexto</a:t>
            </a:r>
            <a:r>
              <a:rPr lang="fr-BE" dirty="0" smtClean="0"/>
              <a:t> en la UE:</a:t>
            </a:r>
            <a:endParaRPr lang="nl-B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PE" dirty="0" smtClean="0">
                <a:latin typeface="+mj-lt"/>
              </a:rPr>
              <a:t>En los últimos años: ( ver documento de AI)</a:t>
            </a:r>
          </a:p>
          <a:p>
            <a:pPr lvl="1"/>
            <a:r>
              <a:rPr lang="es-PE" dirty="0" smtClean="0">
                <a:latin typeface="+mj-lt"/>
              </a:rPr>
              <a:t>Crisis: </a:t>
            </a:r>
            <a:r>
              <a:rPr lang="es-PE" dirty="0" err="1" smtClean="0">
                <a:latin typeface="+mj-lt"/>
              </a:rPr>
              <a:t>Brexit</a:t>
            </a:r>
            <a:r>
              <a:rPr lang="es-PE" dirty="0" smtClean="0">
                <a:latin typeface="+mj-lt"/>
              </a:rPr>
              <a:t>, efecto </a:t>
            </a:r>
            <a:r>
              <a:rPr lang="es-PE" dirty="0" err="1" smtClean="0">
                <a:latin typeface="+mj-lt"/>
              </a:rPr>
              <a:t>Trump</a:t>
            </a:r>
            <a:r>
              <a:rPr lang="es-PE" dirty="0" smtClean="0">
                <a:latin typeface="+mj-lt"/>
              </a:rPr>
              <a:t> en Europa, </a:t>
            </a:r>
            <a:r>
              <a:rPr lang="es-PE" dirty="0" smtClean="0">
                <a:latin typeface="+mj-lt"/>
              </a:rPr>
              <a:t>empleo </a:t>
            </a:r>
            <a:r>
              <a:rPr lang="es-PE" dirty="0">
                <a:latin typeface="+mj-lt"/>
              </a:rPr>
              <a:t>y </a:t>
            </a:r>
            <a:r>
              <a:rPr lang="es-PE" dirty="0" smtClean="0">
                <a:latin typeface="+mj-lt"/>
              </a:rPr>
              <a:t>crecimiento, vs austeridad </a:t>
            </a:r>
            <a:endParaRPr lang="es-PE" dirty="0" smtClean="0">
              <a:latin typeface="+mj-lt"/>
            </a:endParaRPr>
          </a:p>
          <a:p>
            <a:pPr lvl="1"/>
            <a:r>
              <a:rPr lang="es-PE" dirty="0" smtClean="0">
                <a:latin typeface="+mj-lt"/>
              </a:rPr>
              <a:t>Política de vecindad: </a:t>
            </a:r>
            <a:r>
              <a:rPr lang="es-PE" dirty="0" smtClean="0">
                <a:latin typeface="+mj-lt"/>
              </a:rPr>
              <a:t>Migración, </a:t>
            </a:r>
            <a:r>
              <a:rPr lang="es-PE" dirty="0" smtClean="0">
                <a:latin typeface="+mj-lt"/>
              </a:rPr>
              <a:t>conflictos en países vecinos a la UE (norte de África, Ucrania, Siria </a:t>
            </a:r>
            <a:r>
              <a:rPr lang="es-PE" dirty="0" err="1" smtClean="0">
                <a:latin typeface="+mj-lt"/>
              </a:rPr>
              <a:t>etc</a:t>
            </a:r>
            <a:r>
              <a:rPr lang="es-PE" dirty="0" smtClean="0">
                <a:latin typeface="+mj-lt"/>
              </a:rPr>
              <a:t>)</a:t>
            </a:r>
          </a:p>
          <a:p>
            <a:pPr marL="667512" lvl="2" indent="0">
              <a:buNone/>
            </a:pPr>
            <a:endParaRPr lang="es-PE" dirty="0" smtClean="0">
              <a:latin typeface="+mj-lt"/>
            </a:endParaRPr>
          </a:p>
          <a:p>
            <a:pPr lvl="1"/>
            <a:endParaRPr lang="nl-B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117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Tendencias relaciones UE-AL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MX" b="1" dirty="0">
                <a:latin typeface="+mj-lt"/>
              </a:rPr>
              <a:t>P</a:t>
            </a:r>
            <a:r>
              <a:rPr lang="es-MX" b="1" dirty="0" smtClean="0">
                <a:latin typeface="+mj-lt"/>
              </a:rPr>
              <a:t>romocionar acuerdos comerciales con otras regiones/países </a:t>
            </a:r>
          </a:p>
          <a:p>
            <a:pPr lvl="1"/>
            <a:r>
              <a:rPr lang="es-MX" dirty="0" smtClean="0">
                <a:latin typeface="+mj-lt"/>
              </a:rPr>
              <a:t>Acuerdo comercial con América Central-</a:t>
            </a:r>
          </a:p>
          <a:p>
            <a:pPr lvl="1"/>
            <a:r>
              <a:rPr lang="es-MX" dirty="0" smtClean="0">
                <a:latin typeface="+mj-lt"/>
              </a:rPr>
              <a:t>TLC con Colombia/El Perú/México/Ecuador</a:t>
            </a:r>
          </a:p>
          <a:p>
            <a:pPr lvl="1"/>
            <a:r>
              <a:rPr lang="es-MX" dirty="0" smtClean="0">
                <a:latin typeface="+mj-lt"/>
              </a:rPr>
              <a:t>Negociaciones de Acuerdo de Asociación con Mercosur/Cuba</a:t>
            </a:r>
          </a:p>
          <a:p>
            <a:pPr marL="393192" lvl="1" indent="0">
              <a:buNone/>
            </a:pPr>
            <a:endParaRPr lang="es-MX" dirty="0" smtClean="0">
              <a:latin typeface="+mj-lt"/>
            </a:endParaRPr>
          </a:p>
          <a:p>
            <a:pPr marL="0" indent="0">
              <a:buNone/>
            </a:pPr>
            <a:r>
              <a:rPr lang="es-MX" dirty="0" smtClean="0">
                <a:latin typeface="+mj-lt"/>
              </a:rPr>
              <a:t>Diálogo Político: </a:t>
            </a:r>
          </a:p>
          <a:p>
            <a:pPr lvl="1"/>
            <a:r>
              <a:rPr lang="es-MX" dirty="0" smtClean="0">
                <a:latin typeface="+mj-lt"/>
              </a:rPr>
              <a:t>Búsqueda de </a:t>
            </a:r>
            <a:r>
              <a:rPr lang="es-MX" b="1" dirty="0" smtClean="0">
                <a:latin typeface="+mj-lt"/>
              </a:rPr>
              <a:t>posiciones comunes </a:t>
            </a:r>
            <a:r>
              <a:rPr lang="es-MX" dirty="0" smtClean="0">
                <a:latin typeface="+mj-lt"/>
              </a:rPr>
              <a:t>sobre </a:t>
            </a:r>
            <a:r>
              <a:rPr lang="fr-BE" dirty="0" err="1" smtClean="0">
                <a:latin typeface="+mj-lt"/>
              </a:rPr>
              <a:t>foros</a:t>
            </a:r>
            <a:r>
              <a:rPr lang="fr-BE" dirty="0" smtClean="0">
                <a:latin typeface="+mj-lt"/>
              </a:rPr>
              <a:t> </a:t>
            </a:r>
            <a:r>
              <a:rPr lang="fr-BE" dirty="0" err="1" smtClean="0">
                <a:latin typeface="+mj-lt"/>
              </a:rPr>
              <a:t>multilaterales</a:t>
            </a:r>
            <a:endParaRPr lang="fr-BE" dirty="0">
              <a:latin typeface="+mj-lt"/>
            </a:endParaRPr>
          </a:p>
          <a:p>
            <a:pPr lvl="1"/>
            <a:r>
              <a:rPr lang="fr-BE" b="1" dirty="0" err="1" smtClean="0">
                <a:latin typeface="+mj-lt"/>
              </a:rPr>
              <a:t>Debilitamiento</a:t>
            </a:r>
            <a:r>
              <a:rPr lang="fr-BE" dirty="0" smtClean="0">
                <a:latin typeface="+mj-lt"/>
              </a:rPr>
              <a:t> </a:t>
            </a:r>
            <a:r>
              <a:rPr lang="fr-BE" dirty="0" err="1" smtClean="0">
                <a:latin typeface="+mj-lt"/>
              </a:rPr>
              <a:t>político</a:t>
            </a:r>
            <a:r>
              <a:rPr lang="fr-BE" dirty="0" smtClean="0">
                <a:latin typeface="+mj-lt"/>
              </a:rPr>
              <a:t> de la UE </a:t>
            </a:r>
            <a:r>
              <a:rPr lang="fr-BE" dirty="0" err="1" smtClean="0">
                <a:latin typeface="+mj-lt"/>
              </a:rPr>
              <a:t>como</a:t>
            </a:r>
            <a:r>
              <a:rPr lang="fr-BE" dirty="0" smtClean="0">
                <a:latin typeface="+mj-lt"/>
              </a:rPr>
              <a:t> </a:t>
            </a:r>
            <a:r>
              <a:rPr lang="fr-BE" dirty="0" err="1" smtClean="0">
                <a:latin typeface="+mj-lt"/>
              </a:rPr>
              <a:t>actor</a:t>
            </a:r>
            <a:r>
              <a:rPr lang="fr-BE" dirty="0" smtClean="0">
                <a:latin typeface="+mj-lt"/>
              </a:rPr>
              <a:t> </a:t>
            </a:r>
            <a:r>
              <a:rPr lang="fr-BE" dirty="0" err="1" smtClean="0">
                <a:latin typeface="+mj-lt"/>
              </a:rPr>
              <a:t>internacional</a:t>
            </a:r>
            <a:endParaRPr lang="fr-BE" dirty="0" smtClean="0">
              <a:latin typeface="+mj-lt"/>
            </a:endParaRPr>
          </a:p>
          <a:p>
            <a:pPr lvl="1"/>
            <a:r>
              <a:rPr lang="fr-BE" dirty="0" err="1" smtClean="0">
                <a:latin typeface="+mj-lt"/>
              </a:rPr>
              <a:t>Delegaciones</a:t>
            </a:r>
            <a:r>
              <a:rPr lang="fr-BE" dirty="0" smtClean="0">
                <a:latin typeface="+mj-lt"/>
              </a:rPr>
              <a:t> Vs </a:t>
            </a:r>
            <a:r>
              <a:rPr lang="fr-BE" dirty="0" err="1" smtClean="0">
                <a:latin typeface="+mj-lt"/>
              </a:rPr>
              <a:t>Embajadas</a:t>
            </a:r>
            <a:r>
              <a:rPr lang="fr-BE" dirty="0">
                <a:latin typeface="+mj-lt"/>
              </a:rPr>
              <a:t> </a:t>
            </a:r>
            <a:r>
              <a:rPr lang="fr-BE" dirty="0" smtClean="0">
                <a:latin typeface="+mj-lt"/>
              </a:rPr>
              <a:t>sobre DDHH</a:t>
            </a:r>
          </a:p>
          <a:p>
            <a:pPr lvl="1"/>
            <a:r>
              <a:rPr lang="fr-BE" dirty="0" err="1" smtClean="0">
                <a:latin typeface="+mj-lt"/>
              </a:rPr>
              <a:t>Oportunidad</a:t>
            </a:r>
            <a:r>
              <a:rPr lang="fr-BE" dirty="0" smtClean="0">
                <a:latin typeface="+mj-lt"/>
              </a:rPr>
              <a:t> para </a:t>
            </a:r>
            <a:r>
              <a:rPr lang="fr-BE" dirty="0" err="1" smtClean="0">
                <a:latin typeface="+mj-lt"/>
              </a:rPr>
              <a:t>posicionar</a:t>
            </a:r>
            <a:r>
              <a:rPr lang="fr-BE" dirty="0" smtClean="0">
                <a:latin typeface="+mj-lt"/>
              </a:rPr>
              <a:t> </a:t>
            </a:r>
            <a:r>
              <a:rPr lang="fr-BE" dirty="0" err="1" smtClean="0">
                <a:latin typeface="+mj-lt"/>
              </a:rPr>
              <a:t>temas</a:t>
            </a:r>
            <a:r>
              <a:rPr lang="fr-BE" dirty="0" smtClean="0">
                <a:latin typeface="+mj-lt"/>
              </a:rPr>
              <a:t> de </a:t>
            </a:r>
            <a:r>
              <a:rPr lang="fr-BE" dirty="0" err="1" smtClean="0">
                <a:latin typeface="+mj-lt"/>
              </a:rPr>
              <a:t>sociedad</a:t>
            </a:r>
            <a:r>
              <a:rPr lang="fr-BE" dirty="0" smtClean="0">
                <a:latin typeface="+mj-lt"/>
              </a:rPr>
              <a:t> civil: </a:t>
            </a:r>
            <a:r>
              <a:rPr lang="fr-BE" dirty="0" err="1" smtClean="0">
                <a:latin typeface="+mj-lt"/>
              </a:rPr>
              <a:t>Feminicidio</a:t>
            </a:r>
            <a:r>
              <a:rPr lang="fr-BE" dirty="0" smtClean="0">
                <a:latin typeface="+mj-lt"/>
              </a:rPr>
              <a:t>, Grupo Enlace/</a:t>
            </a:r>
            <a:r>
              <a:rPr lang="fr-BE" dirty="0" err="1" smtClean="0">
                <a:latin typeface="+mj-lt"/>
              </a:rPr>
              <a:t>filtro</a:t>
            </a:r>
            <a:endParaRPr lang="fr-BE" dirty="0" smtClean="0">
              <a:latin typeface="+mj-lt"/>
            </a:endParaRPr>
          </a:p>
          <a:p>
            <a:pPr marL="393192" lvl="1" indent="0">
              <a:buNone/>
            </a:pPr>
            <a:endParaRPr lang="fr-BE" dirty="0" smtClean="0">
              <a:latin typeface="+mj-lt"/>
            </a:endParaRPr>
          </a:p>
          <a:p>
            <a:pPr marL="0" indent="0">
              <a:buNone/>
            </a:pPr>
            <a:r>
              <a:rPr lang="fr-BE" dirty="0" err="1" smtClean="0">
                <a:latin typeface="+mj-lt"/>
              </a:rPr>
              <a:t>Cooperación</a:t>
            </a:r>
            <a:r>
              <a:rPr lang="fr-BE" dirty="0">
                <a:latin typeface="+mj-lt"/>
              </a:rPr>
              <a:t>:</a:t>
            </a:r>
            <a:r>
              <a:rPr lang="fr-BE" dirty="0" smtClean="0">
                <a:latin typeface="+mj-lt"/>
              </a:rPr>
              <a:t> </a:t>
            </a:r>
          </a:p>
          <a:p>
            <a:pPr lvl="1"/>
            <a:r>
              <a:rPr lang="es-MX" dirty="0" smtClean="0">
                <a:latin typeface="+mj-lt"/>
              </a:rPr>
              <a:t>Ha </a:t>
            </a:r>
            <a:r>
              <a:rPr lang="es-MX" dirty="0">
                <a:latin typeface="+mj-lt"/>
              </a:rPr>
              <a:t>habido una </a:t>
            </a:r>
            <a:r>
              <a:rPr lang="es-MX" b="1" dirty="0">
                <a:latin typeface="+mj-lt"/>
              </a:rPr>
              <a:t>disminución</a:t>
            </a:r>
            <a:r>
              <a:rPr lang="es-MX" dirty="0">
                <a:latin typeface="+mj-lt"/>
              </a:rPr>
              <a:t> de la cooperación de la UE para </a:t>
            </a:r>
            <a:r>
              <a:rPr lang="es-MX" dirty="0" smtClean="0">
                <a:latin typeface="+mj-lt"/>
              </a:rPr>
              <a:t>AL</a:t>
            </a:r>
          </a:p>
          <a:p>
            <a:pPr lvl="1"/>
            <a:r>
              <a:rPr lang="es-MX" b="1" dirty="0" smtClean="0">
                <a:latin typeface="+mj-lt"/>
              </a:rPr>
              <a:t>Retiro</a:t>
            </a:r>
            <a:r>
              <a:rPr lang="es-MX" dirty="0" smtClean="0">
                <a:latin typeface="+mj-lt"/>
              </a:rPr>
              <a:t> de la cooperación de países miembros de la UE</a:t>
            </a:r>
          </a:p>
          <a:p>
            <a:pPr lvl="1"/>
            <a:r>
              <a:rPr lang="es-MX" dirty="0">
                <a:latin typeface="+mj-lt"/>
              </a:rPr>
              <a:t>F</a:t>
            </a:r>
            <a:r>
              <a:rPr lang="es-MX" dirty="0" smtClean="0">
                <a:latin typeface="+mj-lt"/>
              </a:rPr>
              <a:t>oco de la UE en países de situación de extrema pobreza y conflicto</a:t>
            </a:r>
          </a:p>
          <a:p>
            <a:pPr lvl="1"/>
            <a:r>
              <a:rPr lang="es-MX" dirty="0">
                <a:latin typeface="+mj-lt"/>
              </a:rPr>
              <a:t>P</a:t>
            </a:r>
            <a:r>
              <a:rPr lang="es-MX" dirty="0" smtClean="0">
                <a:latin typeface="+mj-lt"/>
              </a:rPr>
              <a:t>romoción del </a:t>
            </a:r>
            <a:r>
              <a:rPr lang="es-MX" b="1" dirty="0" smtClean="0">
                <a:latin typeface="+mj-lt"/>
              </a:rPr>
              <a:t>sector privado </a:t>
            </a:r>
            <a:r>
              <a:rPr lang="es-MX" dirty="0" smtClean="0">
                <a:latin typeface="+mj-lt"/>
              </a:rPr>
              <a:t>como actor de desarrollo- Visita </a:t>
            </a:r>
            <a:r>
              <a:rPr lang="es-MX" dirty="0" smtClean="0">
                <a:latin typeface="+mj-lt"/>
              </a:rPr>
              <a:t>CACIF</a:t>
            </a:r>
          </a:p>
          <a:p>
            <a:pPr lvl="1"/>
            <a:r>
              <a:rPr lang="es-MX" dirty="0" smtClean="0"/>
              <a:t>El </a:t>
            </a:r>
            <a:r>
              <a:rPr lang="es-MX" b="1" dirty="0"/>
              <a:t>crecimiento inclusivo </a:t>
            </a:r>
            <a:r>
              <a:rPr lang="es-MX" dirty="0"/>
              <a:t>y </a:t>
            </a:r>
            <a:r>
              <a:rPr lang="es-MX" b="1" dirty="0"/>
              <a:t>cambio climático </a:t>
            </a:r>
            <a:r>
              <a:rPr lang="es-MX" dirty="0"/>
              <a:t>son las prioridades que mas apoyo financiero recibirán hasta el 2020 </a:t>
            </a:r>
            <a:endParaRPr lang="es-MX" dirty="0" smtClean="0"/>
          </a:p>
          <a:p>
            <a:pPr lvl="1"/>
            <a:r>
              <a:rPr lang="es-MX" dirty="0" smtClean="0"/>
              <a:t>Mayor </a:t>
            </a:r>
            <a:r>
              <a:rPr lang="es-MX" dirty="0"/>
              <a:t>apoyo a </a:t>
            </a:r>
            <a:r>
              <a:rPr lang="es-MX" b="1" dirty="0"/>
              <a:t>proyectos regionales</a:t>
            </a:r>
            <a:r>
              <a:rPr lang="es-MX" dirty="0"/>
              <a:t>, de mayor envergadura financiera y de visibilidad. </a:t>
            </a:r>
          </a:p>
          <a:p>
            <a:pPr lvl="1"/>
            <a:endParaRPr lang="es-MX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415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extLst/>
        </p:spPr>
        <p:txBody>
          <a:bodyPr/>
          <a:lstStyle/>
          <a:p>
            <a:pPr eaLnBrk="1" hangingPunct="1">
              <a:defRPr/>
            </a:pPr>
            <a:r>
              <a:rPr lang="sv-SE" sz="3600" dirty="0" smtClean="0">
                <a:solidFill>
                  <a:schemeClr val="tx1"/>
                </a:solidFill>
              </a:rPr>
              <a:t>SEGUNDA PARTE:</a:t>
            </a:r>
            <a:br>
              <a:rPr lang="sv-SE" sz="3600" dirty="0" smtClean="0">
                <a:solidFill>
                  <a:schemeClr val="tx1"/>
                </a:solidFill>
              </a:rPr>
            </a:br>
            <a:r>
              <a:rPr lang="sv-SE" sz="3600" dirty="0" smtClean="0">
                <a:solidFill>
                  <a:schemeClr val="tx1"/>
                </a:solidFill>
              </a:rPr>
              <a:t>Relaciones UE- América Central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R="0" eaLnBrk="1" hangingPunct="1"/>
            <a:r>
              <a:rPr lang="en-US" altLang="nl-BE" dirty="0" smtClean="0"/>
              <a:t>  </a:t>
            </a:r>
          </a:p>
          <a:p>
            <a:pPr marR="0" eaLnBrk="1" hangingPunct="1"/>
            <a:endParaRPr lang="nl-BE" altLang="nl-BE" dirty="0" smtClean="0"/>
          </a:p>
          <a:p>
            <a:pPr marR="0" eaLnBrk="1" hangingPunct="1"/>
            <a:endParaRPr lang="en-US" altLang="nl-BE" dirty="0" smtClean="0"/>
          </a:p>
          <a:p>
            <a:pPr marR="0" eaLnBrk="1" hangingPunct="1"/>
            <a:endParaRPr lang="en-US" altLang="nl-BE" dirty="0" smtClean="0"/>
          </a:p>
          <a:p>
            <a:pPr marR="0" eaLnBrk="1" hangingPunct="1"/>
            <a:endParaRPr lang="en-US" altLang="nl-BE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32983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err="1" smtClean="0"/>
              <a:t>AdA</a:t>
            </a:r>
            <a:r>
              <a:rPr lang="fr-BE" dirty="0" smtClean="0"/>
              <a:t> UE-</a:t>
            </a:r>
            <a:r>
              <a:rPr lang="fr-BE" dirty="0" err="1" smtClean="0"/>
              <a:t>América</a:t>
            </a:r>
            <a:r>
              <a:rPr lang="fr-BE" dirty="0" smtClean="0"/>
              <a:t> Central </a:t>
            </a:r>
            <a:endParaRPr lang="nl-B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err="1" smtClean="0">
                <a:latin typeface="+mj-lt"/>
              </a:rPr>
              <a:t>Futuro</a:t>
            </a:r>
            <a:r>
              <a:rPr lang="fr-BE" dirty="0" smtClean="0">
                <a:latin typeface="+mj-lt"/>
              </a:rPr>
              <a:t> </a:t>
            </a:r>
            <a:r>
              <a:rPr lang="fr-BE" dirty="0" err="1" smtClean="0">
                <a:latin typeface="+mj-lt"/>
              </a:rPr>
              <a:t>marco</a:t>
            </a:r>
            <a:r>
              <a:rPr lang="fr-BE" dirty="0" smtClean="0">
                <a:latin typeface="+mj-lt"/>
              </a:rPr>
              <a:t> </a:t>
            </a:r>
            <a:r>
              <a:rPr lang="fr-BE" dirty="0" err="1" smtClean="0">
                <a:latin typeface="+mj-lt"/>
              </a:rPr>
              <a:t>jurídico</a:t>
            </a:r>
            <a:r>
              <a:rPr lang="fr-BE" dirty="0" smtClean="0">
                <a:latin typeface="+mj-lt"/>
              </a:rPr>
              <a:t> </a:t>
            </a:r>
            <a:r>
              <a:rPr lang="fr-BE" dirty="0" err="1" smtClean="0">
                <a:latin typeface="+mj-lt"/>
              </a:rPr>
              <a:t>relaciones</a:t>
            </a:r>
            <a:r>
              <a:rPr lang="fr-BE" dirty="0" smtClean="0">
                <a:latin typeface="+mj-lt"/>
              </a:rPr>
              <a:t> UE-</a:t>
            </a:r>
            <a:r>
              <a:rPr lang="fr-BE" dirty="0" err="1" smtClean="0">
                <a:latin typeface="+mj-lt"/>
              </a:rPr>
              <a:t>América</a:t>
            </a:r>
            <a:r>
              <a:rPr lang="fr-BE" dirty="0" smtClean="0">
                <a:latin typeface="+mj-lt"/>
              </a:rPr>
              <a:t> Central</a:t>
            </a:r>
          </a:p>
          <a:p>
            <a:pPr marL="0" indent="0">
              <a:buNone/>
            </a:pPr>
            <a:endParaRPr lang="fr-BE" dirty="0" smtClean="0">
              <a:latin typeface="+mj-lt"/>
            </a:endParaRPr>
          </a:p>
          <a:p>
            <a:r>
              <a:rPr lang="fr-BE" dirty="0" err="1" smtClean="0">
                <a:latin typeface="+mj-lt"/>
              </a:rPr>
              <a:t>Firmado</a:t>
            </a:r>
            <a:r>
              <a:rPr lang="fr-BE" dirty="0" smtClean="0">
                <a:latin typeface="+mj-lt"/>
              </a:rPr>
              <a:t> en </a:t>
            </a:r>
            <a:r>
              <a:rPr lang="fr-BE" dirty="0" err="1" smtClean="0">
                <a:latin typeface="+mj-lt"/>
              </a:rPr>
              <a:t>Junio</a:t>
            </a:r>
            <a:r>
              <a:rPr lang="fr-BE" dirty="0" smtClean="0">
                <a:latin typeface="+mj-lt"/>
              </a:rPr>
              <a:t> 2012 en Honduras</a:t>
            </a:r>
          </a:p>
          <a:p>
            <a:pPr lvl="1"/>
            <a:r>
              <a:rPr lang="es-ES_tradnl" altLang="nl-BE" dirty="0" smtClean="0">
                <a:latin typeface="+mj-lt"/>
              </a:rPr>
              <a:t>Diálogo Político</a:t>
            </a:r>
          </a:p>
          <a:p>
            <a:pPr lvl="1"/>
            <a:r>
              <a:rPr lang="es-ES_tradnl" altLang="nl-BE" dirty="0" smtClean="0">
                <a:latin typeface="+mj-lt"/>
              </a:rPr>
              <a:t>Cooperación </a:t>
            </a:r>
          </a:p>
          <a:p>
            <a:pPr lvl="1"/>
            <a:r>
              <a:rPr lang="es-ES_tradnl" altLang="nl-BE" dirty="0" smtClean="0">
                <a:latin typeface="+mj-lt"/>
              </a:rPr>
              <a:t>Comercio: NUEVO PILAR</a:t>
            </a:r>
          </a:p>
          <a:p>
            <a:r>
              <a:rPr lang="fr-BE" dirty="0" err="1" smtClean="0">
                <a:latin typeface="+mj-lt"/>
              </a:rPr>
              <a:t>Entrada</a:t>
            </a:r>
            <a:r>
              <a:rPr lang="fr-BE" dirty="0" smtClean="0">
                <a:latin typeface="+mj-lt"/>
              </a:rPr>
              <a:t> en </a:t>
            </a:r>
            <a:r>
              <a:rPr lang="fr-BE" dirty="0" err="1" smtClean="0">
                <a:latin typeface="+mj-lt"/>
              </a:rPr>
              <a:t>vigor</a:t>
            </a:r>
            <a:r>
              <a:rPr lang="fr-BE" dirty="0" smtClean="0">
                <a:latin typeface="+mj-lt"/>
              </a:rPr>
              <a:t> </a:t>
            </a:r>
            <a:r>
              <a:rPr lang="fr-BE" dirty="0" err="1" smtClean="0">
                <a:latin typeface="+mj-lt"/>
              </a:rPr>
              <a:t>pilar</a:t>
            </a:r>
            <a:r>
              <a:rPr lang="fr-BE" dirty="0" smtClean="0">
                <a:latin typeface="+mj-lt"/>
              </a:rPr>
              <a:t> </a:t>
            </a:r>
            <a:r>
              <a:rPr lang="fr-BE" dirty="0" err="1" smtClean="0">
                <a:latin typeface="+mj-lt"/>
              </a:rPr>
              <a:t>comerciales</a:t>
            </a:r>
            <a:r>
              <a:rPr lang="fr-BE" dirty="0" smtClean="0">
                <a:latin typeface="+mj-lt"/>
              </a:rPr>
              <a:t> </a:t>
            </a:r>
            <a:r>
              <a:rPr lang="fr-BE" dirty="0">
                <a:latin typeface="+mj-lt"/>
              </a:rPr>
              <a:t>e</a:t>
            </a:r>
            <a:r>
              <a:rPr lang="fr-BE" dirty="0" smtClean="0">
                <a:latin typeface="+mj-lt"/>
              </a:rPr>
              <a:t>ntre </a:t>
            </a:r>
            <a:r>
              <a:rPr lang="fr-BE" dirty="0" err="1" smtClean="0">
                <a:latin typeface="+mj-lt"/>
              </a:rPr>
              <a:t>agosto</a:t>
            </a:r>
            <a:r>
              <a:rPr lang="fr-BE" dirty="0" smtClean="0">
                <a:latin typeface="+mj-lt"/>
              </a:rPr>
              <a:t> y </a:t>
            </a:r>
            <a:r>
              <a:rPr lang="fr-BE" dirty="0" err="1" smtClean="0">
                <a:latin typeface="+mj-lt"/>
              </a:rPr>
              <a:t>diciembre</a:t>
            </a:r>
            <a:r>
              <a:rPr lang="fr-BE" dirty="0" smtClean="0">
                <a:latin typeface="+mj-lt"/>
              </a:rPr>
              <a:t> 2013</a:t>
            </a:r>
          </a:p>
        </p:txBody>
      </p:sp>
    </p:spTree>
    <p:extLst>
      <p:ext uri="{BB962C8B-B14F-4D97-AF65-F5344CB8AC3E}">
        <p14:creationId xmlns:p14="http://schemas.microsoft.com/office/powerpoint/2010/main" val="201147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3600" dirty="0" err="1" smtClean="0"/>
              <a:t>Prioridades</a:t>
            </a:r>
            <a:r>
              <a:rPr lang="fr-BE" sz="3600" dirty="0" smtClean="0"/>
              <a:t> para </a:t>
            </a:r>
            <a:r>
              <a:rPr lang="fr-BE" sz="3600" dirty="0" err="1" smtClean="0"/>
              <a:t>Centroamérica</a:t>
            </a:r>
            <a:r>
              <a:rPr lang="fr-BE" sz="3600" dirty="0" smtClean="0"/>
              <a:t> y </a:t>
            </a:r>
            <a:r>
              <a:rPr lang="fr-BE" sz="3600" dirty="0" err="1" smtClean="0"/>
              <a:t>por</a:t>
            </a:r>
            <a:r>
              <a:rPr lang="fr-BE" sz="3600" dirty="0" smtClean="0"/>
              <a:t> </a:t>
            </a:r>
            <a:r>
              <a:rPr lang="fr-BE" sz="3600" dirty="0" err="1" smtClean="0"/>
              <a:t>país</a:t>
            </a:r>
            <a:r>
              <a:rPr lang="fr-BE" sz="3600" dirty="0" smtClean="0"/>
              <a:t/>
            </a:r>
            <a:br>
              <a:rPr lang="fr-BE" sz="3600" dirty="0" smtClean="0"/>
            </a:br>
            <a:r>
              <a:rPr lang="fr-BE" sz="3600" dirty="0" smtClean="0"/>
              <a:t>2014-2020 </a:t>
            </a:r>
            <a:endParaRPr lang="nl-BE" sz="3600" dirty="0"/>
          </a:p>
        </p:txBody>
      </p:sp>
      <p:grpSp>
        <p:nvGrpSpPr>
          <p:cNvPr id="5" name="Group 4"/>
          <p:cNvGrpSpPr/>
          <p:nvPr/>
        </p:nvGrpSpPr>
        <p:grpSpPr>
          <a:xfrm>
            <a:off x="1619672" y="2056500"/>
            <a:ext cx="6143625" cy="4772025"/>
            <a:chOff x="0" y="0"/>
            <a:chExt cx="6143625" cy="4772025"/>
          </a:xfrm>
        </p:grpSpPr>
        <p:pic>
          <p:nvPicPr>
            <p:cNvPr id="6" name="Picture 5" descr="http://www.geografiaparatodos.com.br/img/mapasm/america_central_2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6375" y="314325"/>
              <a:ext cx="4371975" cy="36099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771650"/>
              <a:ext cx="2333625" cy="762000"/>
            </a:xfrm>
            <a:prstGeom prst="rect">
              <a:avLst/>
            </a:prstGeom>
            <a:noFill/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25" y="0"/>
              <a:ext cx="2324100" cy="933450"/>
            </a:xfrm>
            <a:prstGeom prst="rect">
              <a:avLst/>
            </a:prstGeom>
            <a:noFill/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6600" y="76200"/>
              <a:ext cx="2362200" cy="1085850"/>
            </a:xfrm>
            <a:prstGeom prst="rect">
              <a:avLst/>
            </a:prstGeom>
            <a:noFill/>
          </p:spPr>
        </p:pic>
        <p:grpSp>
          <p:nvGrpSpPr>
            <p:cNvPr id="10" name="Group 9"/>
            <p:cNvGrpSpPr/>
            <p:nvPr/>
          </p:nvGrpSpPr>
          <p:grpSpPr>
            <a:xfrm>
              <a:off x="85725" y="2828925"/>
              <a:ext cx="2514600" cy="1943100"/>
              <a:chOff x="0" y="0"/>
              <a:chExt cx="2514600" cy="1943100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514600" cy="1228725"/>
              </a:xfrm>
              <a:prstGeom prst="rect">
                <a:avLst/>
              </a:prstGeom>
              <a:noFill/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28750" y="1047750"/>
                <a:ext cx="923925" cy="895350"/>
              </a:xfrm>
              <a:prstGeom prst="rect">
                <a:avLst/>
              </a:prstGeom>
              <a:noFill/>
            </p:spPr>
          </p:pic>
        </p:grp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5275" y="1857375"/>
              <a:ext cx="2038350" cy="83820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00851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err="1" smtClean="0"/>
              <a:t>Tendencias</a:t>
            </a:r>
            <a:r>
              <a:rPr lang="fr-BE" dirty="0" smtClean="0"/>
              <a:t> e </a:t>
            </a:r>
            <a:r>
              <a:rPr lang="fr-BE" dirty="0" err="1" smtClean="0"/>
              <a:t>impactos</a:t>
            </a:r>
            <a:r>
              <a:rPr lang="fr-BE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2400" dirty="0" err="1" smtClean="0">
                <a:latin typeface="+mj-lt"/>
              </a:rPr>
              <a:t>Centroamérica</a:t>
            </a:r>
            <a:r>
              <a:rPr lang="fr-BE" sz="2400" dirty="0" smtClean="0">
                <a:latin typeface="+mj-lt"/>
              </a:rPr>
              <a:t>: </a:t>
            </a:r>
            <a:r>
              <a:rPr lang="fr-BE" sz="2400" dirty="0" err="1" smtClean="0">
                <a:latin typeface="+mj-lt"/>
              </a:rPr>
              <a:t>mayor</a:t>
            </a:r>
            <a:r>
              <a:rPr lang="fr-BE" sz="2400" dirty="0" smtClean="0">
                <a:latin typeface="+mj-lt"/>
              </a:rPr>
              <a:t> </a:t>
            </a:r>
            <a:r>
              <a:rPr lang="fr-BE" sz="2400" dirty="0" err="1" smtClean="0">
                <a:latin typeface="+mj-lt"/>
              </a:rPr>
              <a:t>exportación</a:t>
            </a:r>
            <a:r>
              <a:rPr lang="fr-BE" sz="2400" dirty="0" smtClean="0">
                <a:latin typeface="+mj-lt"/>
              </a:rPr>
              <a:t> </a:t>
            </a:r>
            <a:r>
              <a:rPr lang="fr-BE" sz="2400" dirty="0" err="1" smtClean="0">
                <a:latin typeface="+mj-lt"/>
              </a:rPr>
              <a:t>materias</a:t>
            </a:r>
            <a:r>
              <a:rPr lang="fr-BE" sz="2400" dirty="0" smtClean="0">
                <a:latin typeface="+mj-lt"/>
              </a:rPr>
              <a:t> primas y </a:t>
            </a:r>
            <a:r>
              <a:rPr lang="fr-BE" sz="2400" dirty="0" err="1" smtClean="0">
                <a:latin typeface="+mj-lt"/>
              </a:rPr>
              <a:t>maquinarias</a:t>
            </a:r>
            <a:r>
              <a:rPr lang="fr-BE" sz="2400" dirty="0" smtClean="0">
                <a:latin typeface="+mj-lt"/>
              </a:rPr>
              <a:t> de </a:t>
            </a:r>
            <a:r>
              <a:rPr lang="fr-BE" sz="2400" dirty="0" err="1" smtClean="0">
                <a:latin typeface="+mj-lt"/>
              </a:rPr>
              <a:t>baja</a:t>
            </a:r>
            <a:r>
              <a:rPr lang="fr-BE" sz="2400" dirty="0" smtClean="0">
                <a:latin typeface="+mj-lt"/>
              </a:rPr>
              <a:t> </a:t>
            </a:r>
            <a:r>
              <a:rPr lang="fr-BE" sz="2400" dirty="0" err="1" smtClean="0">
                <a:latin typeface="+mj-lt"/>
              </a:rPr>
              <a:t>industrialización</a:t>
            </a:r>
            <a:r>
              <a:rPr lang="fr-BE" sz="2400" dirty="0" smtClean="0">
                <a:latin typeface="+mj-lt"/>
              </a:rPr>
              <a:t> y la UE, </a:t>
            </a:r>
            <a:r>
              <a:rPr lang="fr-BE" sz="2400" dirty="0" err="1" smtClean="0">
                <a:latin typeface="+mj-lt"/>
              </a:rPr>
              <a:t>tecnología</a:t>
            </a:r>
            <a:r>
              <a:rPr lang="fr-BE" sz="2400" dirty="0" smtClean="0">
                <a:latin typeface="+mj-lt"/>
              </a:rPr>
              <a:t> e </a:t>
            </a:r>
            <a:r>
              <a:rPr lang="fr-BE" sz="2400" dirty="0" err="1" smtClean="0">
                <a:latin typeface="+mj-lt"/>
              </a:rPr>
              <a:t>inversiones</a:t>
            </a:r>
            <a:r>
              <a:rPr lang="fr-BE" sz="2400" dirty="0">
                <a:latin typeface="+mj-lt"/>
              </a:rPr>
              <a:t> </a:t>
            </a:r>
            <a:r>
              <a:rPr lang="fr-BE" sz="2400" dirty="0" smtClean="0">
                <a:latin typeface="+mj-lt"/>
              </a:rPr>
              <a:t>en </a:t>
            </a:r>
            <a:r>
              <a:rPr lang="fr-BE" sz="2400" dirty="0" err="1" smtClean="0">
                <a:latin typeface="+mj-lt"/>
              </a:rPr>
              <a:t>sector</a:t>
            </a:r>
            <a:r>
              <a:rPr lang="fr-BE" sz="2400" dirty="0" smtClean="0">
                <a:latin typeface="+mj-lt"/>
              </a:rPr>
              <a:t> </a:t>
            </a:r>
            <a:r>
              <a:rPr lang="fr-BE" sz="2400" dirty="0" err="1" smtClean="0">
                <a:latin typeface="+mj-lt"/>
              </a:rPr>
              <a:t>servicios</a:t>
            </a:r>
            <a:r>
              <a:rPr lang="fr-BE" sz="2400" dirty="0" smtClean="0">
                <a:latin typeface="+mj-lt"/>
              </a:rPr>
              <a:t>, </a:t>
            </a:r>
            <a:r>
              <a:rPr lang="fr-BE" sz="2400" dirty="0" err="1" smtClean="0">
                <a:latin typeface="+mj-lt"/>
              </a:rPr>
              <a:t>producción</a:t>
            </a:r>
            <a:r>
              <a:rPr lang="fr-BE" sz="2400" dirty="0" smtClean="0">
                <a:latin typeface="+mj-lt"/>
              </a:rPr>
              <a:t> </a:t>
            </a:r>
            <a:r>
              <a:rPr lang="fr-BE" sz="2400" dirty="0" err="1" smtClean="0">
                <a:latin typeface="+mj-lt"/>
              </a:rPr>
              <a:t>energética</a:t>
            </a:r>
            <a:r>
              <a:rPr lang="fr-BE" sz="2400" dirty="0" smtClean="0">
                <a:latin typeface="+mj-lt"/>
              </a:rPr>
              <a:t>, </a:t>
            </a:r>
            <a:r>
              <a:rPr lang="fr-BE" sz="2400" dirty="0" err="1" smtClean="0">
                <a:latin typeface="+mj-lt"/>
              </a:rPr>
              <a:t>etc</a:t>
            </a:r>
            <a:endParaRPr lang="fr-BE" sz="2400" dirty="0" smtClean="0">
              <a:latin typeface="+mj-lt"/>
            </a:endParaRPr>
          </a:p>
          <a:p>
            <a:pPr marL="0" indent="0">
              <a:buNone/>
            </a:pPr>
            <a:endParaRPr lang="fr-BE" sz="2400" dirty="0" smtClean="0">
              <a:latin typeface="+mj-lt"/>
            </a:endParaRPr>
          </a:p>
          <a:p>
            <a:r>
              <a:rPr lang="fr-BE" sz="2400" dirty="0" err="1" smtClean="0">
                <a:latin typeface="+mj-lt"/>
              </a:rPr>
              <a:t>Medición</a:t>
            </a:r>
            <a:r>
              <a:rPr lang="fr-BE" sz="2400" dirty="0" smtClean="0">
                <a:latin typeface="+mj-lt"/>
              </a:rPr>
              <a:t> de </a:t>
            </a:r>
            <a:r>
              <a:rPr lang="fr-BE" sz="2400" dirty="0" err="1" smtClean="0">
                <a:latin typeface="+mj-lt"/>
              </a:rPr>
              <a:t>impactos</a:t>
            </a:r>
            <a:r>
              <a:rPr lang="fr-BE" sz="2400" dirty="0" smtClean="0">
                <a:latin typeface="+mj-lt"/>
              </a:rPr>
              <a:t> </a:t>
            </a:r>
            <a:r>
              <a:rPr lang="fr-BE" sz="2400" dirty="0" err="1" smtClean="0">
                <a:latin typeface="+mj-lt"/>
              </a:rPr>
              <a:t>del</a:t>
            </a:r>
            <a:r>
              <a:rPr lang="fr-BE" sz="2400" dirty="0" smtClean="0">
                <a:latin typeface="+mj-lt"/>
              </a:rPr>
              <a:t> </a:t>
            </a:r>
            <a:r>
              <a:rPr lang="fr-BE" sz="2400" dirty="0" err="1" smtClean="0">
                <a:latin typeface="+mj-lt"/>
              </a:rPr>
              <a:t>AdA</a:t>
            </a:r>
            <a:r>
              <a:rPr lang="fr-BE" sz="2400" dirty="0" smtClean="0">
                <a:latin typeface="+mj-lt"/>
              </a:rPr>
              <a:t>:</a:t>
            </a:r>
          </a:p>
          <a:p>
            <a:pPr lvl="1"/>
            <a:r>
              <a:rPr lang="fr-BE" sz="2000" dirty="0" err="1" smtClean="0">
                <a:latin typeface="+mj-lt"/>
              </a:rPr>
              <a:t>Consenso</a:t>
            </a:r>
            <a:r>
              <a:rPr lang="fr-BE" sz="2000" dirty="0" smtClean="0">
                <a:latin typeface="+mj-lt"/>
              </a:rPr>
              <a:t> </a:t>
            </a:r>
            <a:r>
              <a:rPr lang="fr-BE" sz="2000" dirty="0" err="1" smtClean="0">
                <a:latin typeface="+mj-lt"/>
              </a:rPr>
              <a:t>general</a:t>
            </a:r>
            <a:r>
              <a:rPr lang="fr-BE" sz="2000" dirty="0" smtClean="0">
                <a:latin typeface="+mj-lt"/>
              </a:rPr>
              <a:t> en que es </a:t>
            </a:r>
            <a:r>
              <a:rPr lang="fr-BE" sz="2000" dirty="0" err="1" smtClean="0">
                <a:latin typeface="+mj-lt"/>
              </a:rPr>
              <a:t>muy</a:t>
            </a:r>
            <a:r>
              <a:rPr lang="fr-BE" sz="2000" dirty="0" smtClean="0">
                <a:latin typeface="+mj-lt"/>
              </a:rPr>
              <a:t> </a:t>
            </a:r>
            <a:r>
              <a:rPr lang="fr-BE" sz="2000" dirty="0" err="1" smtClean="0">
                <a:latin typeface="+mj-lt"/>
              </a:rPr>
              <a:t>pronto</a:t>
            </a:r>
            <a:r>
              <a:rPr lang="fr-BE" sz="2000" dirty="0" smtClean="0">
                <a:latin typeface="+mj-lt"/>
              </a:rPr>
              <a:t> para </a:t>
            </a:r>
            <a:r>
              <a:rPr lang="fr-BE" sz="2000" dirty="0" err="1" smtClean="0">
                <a:latin typeface="+mj-lt"/>
              </a:rPr>
              <a:t>analizar</a:t>
            </a:r>
            <a:r>
              <a:rPr lang="fr-BE" sz="2000" dirty="0" smtClean="0">
                <a:latin typeface="+mj-lt"/>
              </a:rPr>
              <a:t> </a:t>
            </a:r>
            <a:r>
              <a:rPr lang="fr-BE" sz="2000" dirty="0" err="1" smtClean="0">
                <a:latin typeface="+mj-lt"/>
              </a:rPr>
              <a:t>impactos</a:t>
            </a:r>
            <a:r>
              <a:rPr lang="fr-BE" sz="2000" dirty="0" smtClean="0">
                <a:latin typeface="+mj-lt"/>
              </a:rPr>
              <a:t> </a:t>
            </a:r>
            <a:r>
              <a:rPr lang="fr-BE" sz="2000" dirty="0" err="1" smtClean="0">
                <a:latin typeface="+mj-lt"/>
              </a:rPr>
              <a:t>reales</a:t>
            </a:r>
            <a:endParaRPr lang="fr-BE" sz="2000" dirty="0" smtClean="0">
              <a:latin typeface="+mj-lt"/>
            </a:endParaRPr>
          </a:p>
          <a:p>
            <a:pPr lvl="1"/>
            <a:r>
              <a:rPr lang="fr-BE" sz="2000" dirty="0" smtClean="0">
                <a:latin typeface="+mj-lt"/>
              </a:rPr>
              <a:t>Marco de </a:t>
            </a:r>
            <a:r>
              <a:rPr lang="fr-BE" sz="2000" dirty="0" err="1" smtClean="0">
                <a:latin typeface="+mj-lt"/>
              </a:rPr>
              <a:t>liberalización</a:t>
            </a:r>
            <a:r>
              <a:rPr lang="fr-BE" sz="2000" dirty="0" smtClean="0">
                <a:latin typeface="+mj-lt"/>
              </a:rPr>
              <a:t> </a:t>
            </a:r>
            <a:r>
              <a:rPr lang="fr-BE" sz="2000" dirty="0" err="1" smtClean="0">
                <a:latin typeface="+mj-lt"/>
              </a:rPr>
              <a:t>económica</a:t>
            </a:r>
            <a:r>
              <a:rPr lang="fr-BE" sz="2000" dirty="0" smtClean="0">
                <a:latin typeface="+mj-lt"/>
              </a:rPr>
              <a:t> y </a:t>
            </a:r>
            <a:r>
              <a:rPr lang="fr-BE" sz="2000" dirty="0" err="1" smtClean="0">
                <a:latin typeface="+mj-lt"/>
              </a:rPr>
              <a:t>acuerdos</a:t>
            </a:r>
            <a:r>
              <a:rPr lang="fr-BE" sz="2000" dirty="0" smtClean="0">
                <a:latin typeface="+mj-lt"/>
              </a:rPr>
              <a:t> con </a:t>
            </a:r>
            <a:r>
              <a:rPr lang="fr-BE" sz="2000" dirty="0" err="1" smtClean="0">
                <a:latin typeface="+mj-lt"/>
              </a:rPr>
              <a:t>otros</a:t>
            </a:r>
            <a:r>
              <a:rPr lang="fr-BE" sz="2000" dirty="0" smtClean="0">
                <a:latin typeface="+mj-lt"/>
              </a:rPr>
              <a:t> </a:t>
            </a:r>
            <a:r>
              <a:rPr lang="fr-BE" sz="2000" dirty="0" err="1" smtClean="0">
                <a:latin typeface="+mj-lt"/>
              </a:rPr>
              <a:t>países</a:t>
            </a:r>
            <a:r>
              <a:rPr lang="fr-BE" sz="2000" dirty="0" smtClean="0">
                <a:latin typeface="+mj-lt"/>
              </a:rPr>
              <a:t> y </a:t>
            </a:r>
            <a:r>
              <a:rPr lang="fr-BE" sz="2000" dirty="0" err="1" smtClean="0">
                <a:latin typeface="+mj-lt"/>
              </a:rPr>
              <a:t>regiones</a:t>
            </a:r>
            <a:r>
              <a:rPr lang="fr-BE" sz="2000" dirty="0" smtClean="0">
                <a:latin typeface="+mj-lt"/>
              </a:rPr>
              <a:t> que </a:t>
            </a:r>
            <a:r>
              <a:rPr lang="fr-BE" sz="2000" dirty="0" err="1" smtClean="0">
                <a:latin typeface="+mj-lt"/>
              </a:rPr>
              <a:t>hacen</a:t>
            </a:r>
            <a:r>
              <a:rPr lang="fr-BE" sz="2000" dirty="0" smtClean="0">
                <a:latin typeface="+mj-lt"/>
              </a:rPr>
              <a:t> </a:t>
            </a:r>
            <a:r>
              <a:rPr lang="fr-BE" sz="2000" dirty="0" err="1" smtClean="0">
                <a:latin typeface="+mj-lt"/>
              </a:rPr>
              <a:t>difícil</a:t>
            </a:r>
            <a:r>
              <a:rPr lang="fr-BE" sz="2000" dirty="0" smtClean="0">
                <a:latin typeface="+mj-lt"/>
              </a:rPr>
              <a:t> </a:t>
            </a:r>
            <a:r>
              <a:rPr lang="fr-BE" sz="2000" dirty="0" err="1" smtClean="0">
                <a:latin typeface="+mj-lt"/>
              </a:rPr>
              <a:t>separar</a:t>
            </a:r>
            <a:r>
              <a:rPr lang="fr-BE" sz="2000" dirty="0" smtClean="0">
                <a:latin typeface="+mj-lt"/>
              </a:rPr>
              <a:t> </a:t>
            </a:r>
            <a:r>
              <a:rPr lang="fr-BE" sz="2000" dirty="0" err="1" smtClean="0">
                <a:latin typeface="+mj-lt"/>
              </a:rPr>
              <a:t>impactos</a:t>
            </a:r>
            <a:endParaRPr lang="fr-BE" sz="2000" dirty="0" smtClean="0">
              <a:latin typeface="+mj-lt"/>
            </a:endParaRPr>
          </a:p>
          <a:p>
            <a:pPr lvl="1"/>
            <a:r>
              <a:rPr lang="fr-BE" sz="2000" dirty="0" err="1" smtClean="0">
                <a:latin typeface="+mj-lt"/>
              </a:rPr>
              <a:t>Necesario</a:t>
            </a:r>
            <a:r>
              <a:rPr lang="fr-BE" sz="2000" dirty="0" smtClean="0">
                <a:latin typeface="+mj-lt"/>
              </a:rPr>
              <a:t> dar </a:t>
            </a:r>
            <a:r>
              <a:rPr lang="fr-BE" sz="2000" dirty="0" err="1" smtClean="0">
                <a:latin typeface="+mj-lt"/>
              </a:rPr>
              <a:t>seguimiento</a:t>
            </a:r>
            <a:r>
              <a:rPr lang="fr-BE" sz="2000" dirty="0" smtClean="0">
                <a:latin typeface="+mj-lt"/>
              </a:rPr>
              <a:t> a </a:t>
            </a:r>
            <a:r>
              <a:rPr lang="fr-BE" sz="2000" dirty="0" err="1" smtClean="0">
                <a:latin typeface="+mj-lt"/>
              </a:rPr>
              <a:t>casos</a:t>
            </a:r>
            <a:r>
              <a:rPr lang="fr-BE" sz="2000" dirty="0">
                <a:latin typeface="+mj-lt"/>
              </a:rPr>
              <a:t> </a:t>
            </a:r>
            <a:r>
              <a:rPr lang="fr-BE" sz="2000" dirty="0" err="1" smtClean="0">
                <a:latin typeface="+mj-lt"/>
              </a:rPr>
              <a:t>concretos</a:t>
            </a:r>
            <a:r>
              <a:rPr lang="fr-BE" sz="2000" dirty="0" smtClean="0">
                <a:latin typeface="+mj-lt"/>
              </a:rPr>
              <a:t> en </a:t>
            </a:r>
            <a:r>
              <a:rPr lang="fr-BE" sz="2000" dirty="0" err="1" smtClean="0">
                <a:latin typeface="+mj-lt"/>
              </a:rPr>
              <a:t>sectores</a:t>
            </a:r>
            <a:r>
              <a:rPr lang="fr-BE" sz="2000" dirty="0" smtClean="0">
                <a:latin typeface="+mj-lt"/>
              </a:rPr>
              <a:t> de </a:t>
            </a:r>
            <a:r>
              <a:rPr lang="fr-BE" sz="2000" dirty="0" err="1" smtClean="0">
                <a:latin typeface="+mj-lt"/>
              </a:rPr>
              <a:t>mayor</a:t>
            </a:r>
            <a:r>
              <a:rPr lang="fr-BE" sz="2000" dirty="0" smtClean="0">
                <a:latin typeface="+mj-lt"/>
              </a:rPr>
              <a:t> </a:t>
            </a:r>
            <a:r>
              <a:rPr lang="fr-BE" sz="2000" dirty="0" err="1" smtClean="0">
                <a:latin typeface="+mj-lt"/>
              </a:rPr>
              <a:t>intercambio</a:t>
            </a:r>
            <a:endParaRPr lang="fr-BE" sz="2000" dirty="0" smtClean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9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Caso</a:t>
            </a:r>
            <a:r>
              <a:rPr lang="fr-BE" dirty="0" smtClean="0"/>
              <a:t> Berta Caceres.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BE" dirty="0" err="1"/>
              <a:t>I</a:t>
            </a:r>
            <a:r>
              <a:rPr lang="fr-BE" dirty="0" err="1" smtClean="0"/>
              <a:t>nvestigacion</a:t>
            </a:r>
            <a:r>
              <a:rPr lang="fr-BE" dirty="0" smtClean="0"/>
              <a:t> CIDH</a:t>
            </a:r>
          </a:p>
          <a:p>
            <a:pPr algn="ctr"/>
            <a:endParaRPr lang="fr-BE" dirty="0"/>
          </a:p>
          <a:p>
            <a:pPr marL="0" indent="0" algn="ctr">
              <a:buNone/>
            </a:pPr>
            <a:r>
              <a:rPr lang="fr-BE" dirty="0" smtClean="0"/>
              <a:t>VS</a:t>
            </a:r>
          </a:p>
          <a:p>
            <a:pPr marL="0" indent="0" algn="ctr">
              <a:buNone/>
            </a:pPr>
            <a:endParaRPr lang="fr-BE" dirty="0" smtClean="0"/>
          </a:p>
          <a:p>
            <a:pPr marL="0" indent="0" algn="ctr">
              <a:buNone/>
            </a:pPr>
            <a:r>
              <a:rPr lang="fr-BE" dirty="0" err="1" smtClean="0"/>
              <a:t>Responsablidad</a:t>
            </a:r>
            <a:r>
              <a:rPr lang="fr-BE" dirty="0" smtClean="0"/>
              <a:t> de </a:t>
            </a:r>
            <a:r>
              <a:rPr lang="fr-BE" dirty="0" err="1" smtClean="0"/>
              <a:t>Estados</a:t>
            </a:r>
            <a:r>
              <a:rPr lang="fr-BE" dirty="0" smtClean="0"/>
              <a:t> </a:t>
            </a:r>
            <a:r>
              <a:rPr lang="fr-BE" dirty="0" err="1" smtClean="0"/>
              <a:t>Europeos</a:t>
            </a:r>
            <a:r>
              <a:rPr lang="fr-BE" dirty="0" smtClean="0"/>
              <a:t> sobre el </a:t>
            </a:r>
            <a:r>
              <a:rPr lang="fr-BE" dirty="0" err="1" smtClean="0"/>
              <a:t>comportmaiento</a:t>
            </a:r>
            <a:r>
              <a:rPr lang="fr-BE" dirty="0" smtClean="0"/>
              <a:t> de </a:t>
            </a:r>
            <a:r>
              <a:rPr lang="fr-BE" dirty="0" err="1" smtClean="0"/>
              <a:t>empresas</a:t>
            </a:r>
            <a:r>
              <a:rPr lang="fr-BE" dirty="0" smtClean="0"/>
              <a:t> </a:t>
            </a:r>
            <a:r>
              <a:rPr lang="fr-BE" dirty="0" err="1" smtClean="0"/>
              <a:t>europeas</a:t>
            </a:r>
            <a:r>
              <a:rPr lang="fr-BE" dirty="0" smtClean="0"/>
              <a:t> </a:t>
            </a:r>
            <a:r>
              <a:rPr lang="fr-BE" dirty="0" err="1" smtClean="0"/>
              <a:t>financian</a:t>
            </a:r>
            <a:r>
              <a:rPr lang="fr-BE" dirty="0" smtClean="0"/>
              <a:t> </a:t>
            </a:r>
            <a:r>
              <a:rPr lang="fr-BE" dirty="0" err="1" smtClean="0"/>
              <a:t>proyecto</a:t>
            </a:r>
            <a:r>
              <a:rPr lang="fr-BE" dirty="0" smtClean="0"/>
              <a:t> </a:t>
            </a:r>
            <a:r>
              <a:rPr lang="fr-BE" dirty="0" err="1" smtClean="0"/>
              <a:t>hidroelectrica</a:t>
            </a:r>
            <a:r>
              <a:rPr lang="fr-BE" dirty="0" smtClean="0"/>
              <a:t>.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6543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2460</TotalTime>
  <Words>827</Words>
  <Application>Microsoft Office PowerPoint</Application>
  <PresentationFormat>Affichage à l'écran (4:3)</PresentationFormat>
  <Paragraphs>143</Paragraphs>
  <Slides>16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Calibri</vt:lpstr>
      <vt:lpstr>Constantia</vt:lpstr>
      <vt:lpstr>Wingdings 2</vt:lpstr>
      <vt:lpstr>Flujo</vt:lpstr>
      <vt:lpstr> </vt:lpstr>
      <vt:lpstr>INDICE</vt:lpstr>
      <vt:lpstr>Contexto en la UE:</vt:lpstr>
      <vt:lpstr>Tendencias relaciones UE-AL</vt:lpstr>
      <vt:lpstr>SEGUNDA PARTE: Relaciones UE- América Central</vt:lpstr>
      <vt:lpstr>AdA UE-América Central </vt:lpstr>
      <vt:lpstr>Prioridades para Centroamérica y por país 2014-2020 </vt:lpstr>
      <vt:lpstr>Tendencias e impactos:</vt:lpstr>
      <vt:lpstr>Caso Berta Caceres.</vt:lpstr>
      <vt:lpstr>TERCERA PARTE: La estrategia de seguridad ciudadana de la Union Europea en América Central: un proceso de definicion en curso</vt:lpstr>
      <vt:lpstr>Time Line</vt:lpstr>
      <vt:lpstr>Concepto de seguridad Humana para la UE</vt:lpstr>
      <vt:lpstr>Seguridad y Cooperacion</vt:lpstr>
      <vt:lpstr>La estrategia de seguridad ciudadana</vt:lpstr>
      <vt:lpstr>Estudio de caso: Fortalecimiento sistema de Justicia en Honduras/Guate</vt:lpstr>
      <vt:lpstr>Peticiones de la sociedad civil</vt:lpstr>
    </vt:vector>
  </TitlesOfParts>
  <Company>11.11.11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Susanna Daag</dc:creator>
  <cp:lastModifiedBy>CIFCA</cp:lastModifiedBy>
  <cp:revision>131</cp:revision>
  <dcterms:created xsi:type="dcterms:W3CDTF">2015-09-25T11:03:44Z</dcterms:created>
  <dcterms:modified xsi:type="dcterms:W3CDTF">2016-11-18T12:43:04Z</dcterms:modified>
</cp:coreProperties>
</file>